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786" r:id="rId5"/>
  </p:sldMasterIdLst>
  <p:notesMasterIdLst>
    <p:notesMasterId r:id="rId46"/>
  </p:notesMasterIdLst>
  <p:handoutMasterIdLst>
    <p:handoutMasterId r:id="rId47"/>
  </p:handoutMasterIdLst>
  <p:sldIdLst>
    <p:sldId id="336" r:id="rId6"/>
    <p:sldId id="330" r:id="rId7"/>
    <p:sldId id="332" r:id="rId8"/>
    <p:sldId id="337" r:id="rId9"/>
    <p:sldId id="340" r:id="rId10"/>
    <p:sldId id="339" r:id="rId11"/>
    <p:sldId id="341" r:id="rId12"/>
    <p:sldId id="348" r:id="rId13"/>
    <p:sldId id="390" r:id="rId14"/>
    <p:sldId id="359" r:id="rId15"/>
    <p:sldId id="360" r:id="rId16"/>
    <p:sldId id="357" r:id="rId17"/>
    <p:sldId id="358" r:id="rId18"/>
    <p:sldId id="343" r:id="rId19"/>
    <p:sldId id="361" r:id="rId20"/>
    <p:sldId id="364" r:id="rId21"/>
    <p:sldId id="363" r:id="rId22"/>
    <p:sldId id="370" r:id="rId23"/>
    <p:sldId id="365" r:id="rId24"/>
    <p:sldId id="366" r:id="rId25"/>
    <p:sldId id="368" r:id="rId26"/>
    <p:sldId id="369" r:id="rId27"/>
    <p:sldId id="373" r:id="rId28"/>
    <p:sldId id="371" r:id="rId29"/>
    <p:sldId id="372" r:id="rId30"/>
    <p:sldId id="347" r:id="rId31"/>
    <p:sldId id="335" r:id="rId32"/>
    <p:sldId id="374" r:id="rId33"/>
    <p:sldId id="376" r:id="rId34"/>
    <p:sldId id="375" r:id="rId35"/>
    <p:sldId id="377" r:id="rId36"/>
    <p:sldId id="378" r:id="rId37"/>
    <p:sldId id="389" r:id="rId38"/>
    <p:sldId id="379" r:id="rId39"/>
    <p:sldId id="380" r:id="rId40"/>
    <p:sldId id="385" r:id="rId41"/>
    <p:sldId id="383" r:id="rId42"/>
    <p:sldId id="387" r:id="rId43"/>
    <p:sldId id="388" r:id="rId44"/>
    <p:sldId id="275"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6"/>
    <p:restoredTop sz="85170"/>
  </p:normalViewPr>
  <p:slideViewPr>
    <p:cSldViewPr snapToGrid="0" snapToObjects="1">
      <p:cViewPr varScale="1">
        <p:scale>
          <a:sx n="108" d="100"/>
          <a:sy n="108" d="100"/>
        </p:scale>
        <p:origin x="592" y="192"/>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ianneliu/Documents/Coursera/MachineLearning/Final%20Project%20Capstone/Mode%20Performanc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a:t>Compare RMSE of all Colaborating Filtering Models</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工作表2!$B$1</c:f>
              <c:strCache>
                <c:ptCount val="1"/>
                <c:pt idx="0">
                  <c:v>RMSE</c:v>
                </c:pt>
              </c:strCache>
            </c:strRef>
          </c:tx>
          <c:spPr>
            <a:solidFill>
              <a:schemeClr val="accent2">
                <a:lumMod val="75000"/>
              </a:schemeClr>
            </a:solidFill>
            <a:ln>
              <a:noFill/>
            </a:ln>
            <a:effectLst/>
          </c:spPr>
          <c:invertIfNegative val="0"/>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1-F552-1B40-9BA7-AC390372430E}"/>
              </c:ext>
            </c:extLst>
          </c:dPt>
          <c:dPt>
            <c:idx val="2"/>
            <c:invertIfNegative val="0"/>
            <c:bubble3D val="0"/>
            <c:spPr>
              <a:solidFill>
                <a:srgbClr val="0070C0"/>
              </a:solidFill>
              <a:ln>
                <a:noFill/>
              </a:ln>
              <a:effectLst/>
            </c:spPr>
            <c:extLst>
              <c:ext xmlns:c16="http://schemas.microsoft.com/office/drawing/2014/chart" uri="{C3380CC4-5D6E-409C-BE32-E72D297353CC}">
                <c16:uniqueId val="{00000003-F552-1B40-9BA7-AC390372430E}"/>
              </c:ext>
            </c:extLst>
          </c:dPt>
          <c:dPt>
            <c:idx val="3"/>
            <c:invertIfNegative val="0"/>
            <c:bubble3D val="0"/>
            <c:spPr>
              <a:solidFill>
                <a:schemeClr val="accent6">
                  <a:lumMod val="75000"/>
                </a:schemeClr>
              </a:solidFill>
              <a:ln>
                <a:noFill/>
              </a:ln>
              <a:effectLst/>
            </c:spPr>
            <c:extLst>
              <c:ext xmlns:c16="http://schemas.microsoft.com/office/drawing/2014/chart" uri="{C3380CC4-5D6E-409C-BE32-E72D297353CC}">
                <c16:uniqueId val="{00000005-F552-1B40-9BA7-AC390372430E}"/>
              </c:ext>
            </c:extLst>
          </c:dPt>
          <c:dPt>
            <c:idx val="4"/>
            <c:invertIfNegative val="0"/>
            <c:bubble3D val="0"/>
            <c:spPr>
              <a:solidFill>
                <a:schemeClr val="accent6">
                  <a:lumMod val="75000"/>
                </a:schemeClr>
              </a:solidFill>
              <a:ln>
                <a:noFill/>
              </a:ln>
              <a:effectLst/>
            </c:spPr>
            <c:extLst>
              <c:ext xmlns:c16="http://schemas.microsoft.com/office/drawing/2014/chart" uri="{C3380CC4-5D6E-409C-BE32-E72D297353CC}">
                <c16:uniqueId val="{00000007-F552-1B40-9BA7-AC390372430E}"/>
              </c:ext>
            </c:extLst>
          </c:dPt>
          <c:dPt>
            <c:idx val="5"/>
            <c:invertIfNegative val="0"/>
            <c:bubble3D val="0"/>
            <c:spPr>
              <a:solidFill>
                <a:schemeClr val="accent6">
                  <a:lumMod val="75000"/>
                </a:schemeClr>
              </a:solidFill>
              <a:ln>
                <a:noFill/>
              </a:ln>
              <a:effectLst/>
            </c:spPr>
            <c:extLst>
              <c:ext xmlns:c16="http://schemas.microsoft.com/office/drawing/2014/chart" uri="{C3380CC4-5D6E-409C-BE32-E72D297353CC}">
                <c16:uniqueId val="{00000009-F552-1B40-9BA7-AC390372430E}"/>
              </c:ext>
            </c:extLst>
          </c:dPt>
          <c:dPt>
            <c:idx val="6"/>
            <c:invertIfNegative val="0"/>
            <c:bubble3D val="0"/>
            <c:spPr>
              <a:solidFill>
                <a:schemeClr val="accent6">
                  <a:lumMod val="75000"/>
                </a:schemeClr>
              </a:solidFill>
              <a:ln>
                <a:noFill/>
              </a:ln>
              <a:effectLst/>
            </c:spPr>
            <c:extLst>
              <c:ext xmlns:c16="http://schemas.microsoft.com/office/drawing/2014/chart" uri="{C3380CC4-5D6E-409C-BE32-E72D297353CC}">
                <c16:uniqueId val="{0000000B-F552-1B40-9BA7-AC390372430E}"/>
              </c:ext>
            </c:extLst>
          </c:dPt>
          <c:dPt>
            <c:idx val="7"/>
            <c:invertIfNegative val="0"/>
            <c:bubble3D val="0"/>
            <c:spPr>
              <a:solidFill>
                <a:schemeClr val="accent6">
                  <a:lumMod val="75000"/>
                </a:schemeClr>
              </a:solidFill>
              <a:ln>
                <a:noFill/>
              </a:ln>
              <a:effectLst/>
            </c:spPr>
            <c:extLst>
              <c:ext xmlns:c16="http://schemas.microsoft.com/office/drawing/2014/chart" uri="{C3380CC4-5D6E-409C-BE32-E72D297353CC}">
                <c16:uniqueId val="{0000001A-F552-1B40-9BA7-AC390372430E}"/>
              </c:ext>
            </c:extLst>
          </c:dPt>
          <c:dPt>
            <c:idx val="8"/>
            <c:invertIfNegative val="0"/>
            <c:bubble3D val="0"/>
            <c:spPr>
              <a:solidFill>
                <a:srgbClr val="7030A0"/>
              </a:solidFill>
              <a:ln>
                <a:noFill/>
              </a:ln>
              <a:effectLst/>
            </c:spPr>
            <c:extLst>
              <c:ext xmlns:c16="http://schemas.microsoft.com/office/drawing/2014/chart" uri="{C3380CC4-5D6E-409C-BE32-E72D297353CC}">
                <c16:uniqueId val="{0000000D-F552-1B40-9BA7-AC390372430E}"/>
              </c:ext>
            </c:extLst>
          </c:dPt>
          <c:dPt>
            <c:idx val="9"/>
            <c:invertIfNegative val="0"/>
            <c:bubble3D val="0"/>
            <c:spPr>
              <a:solidFill>
                <a:srgbClr val="7030A0"/>
              </a:solidFill>
              <a:ln>
                <a:noFill/>
              </a:ln>
              <a:effectLst/>
            </c:spPr>
            <c:extLst>
              <c:ext xmlns:c16="http://schemas.microsoft.com/office/drawing/2014/chart" uri="{C3380CC4-5D6E-409C-BE32-E72D297353CC}">
                <c16:uniqueId val="{0000000F-F552-1B40-9BA7-AC390372430E}"/>
              </c:ext>
            </c:extLst>
          </c:dPt>
          <c:dPt>
            <c:idx val="10"/>
            <c:invertIfNegative val="0"/>
            <c:bubble3D val="0"/>
            <c:spPr>
              <a:solidFill>
                <a:srgbClr val="7030A0"/>
              </a:solidFill>
              <a:ln>
                <a:noFill/>
              </a:ln>
              <a:effectLst/>
            </c:spPr>
            <c:extLst>
              <c:ext xmlns:c16="http://schemas.microsoft.com/office/drawing/2014/chart" uri="{C3380CC4-5D6E-409C-BE32-E72D297353CC}">
                <c16:uniqueId val="{00000011-F552-1B40-9BA7-AC390372430E}"/>
              </c:ext>
            </c:extLst>
          </c:dPt>
          <c:dPt>
            <c:idx val="11"/>
            <c:invertIfNegative val="0"/>
            <c:bubble3D val="0"/>
            <c:spPr>
              <a:solidFill>
                <a:srgbClr val="7030A0"/>
              </a:solidFill>
              <a:ln>
                <a:noFill/>
              </a:ln>
              <a:effectLst/>
            </c:spPr>
            <c:extLst>
              <c:ext xmlns:c16="http://schemas.microsoft.com/office/drawing/2014/chart" uri="{C3380CC4-5D6E-409C-BE32-E72D297353CC}">
                <c16:uniqueId val="{00000013-F552-1B40-9BA7-AC390372430E}"/>
              </c:ext>
            </c:extLst>
          </c:dPt>
          <c:dPt>
            <c:idx val="12"/>
            <c:invertIfNegative val="0"/>
            <c:bubble3D val="0"/>
            <c:spPr>
              <a:solidFill>
                <a:srgbClr val="7030A0"/>
              </a:solidFill>
              <a:ln>
                <a:noFill/>
              </a:ln>
              <a:effectLst/>
            </c:spPr>
            <c:extLst>
              <c:ext xmlns:c16="http://schemas.microsoft.com/office/drawing/2014/chart" uri="{C3380CC4-5D6E-409C-BE32-E72D297353CC}">
                <c16:uniqueId val="{00000015-F552-1B40-9BA7-AC390372430E}"/>
              </c:ext>
            </c:extLst>
          </c:dPt>
          <c:dPt>
            <c:idx val="13"/>
            <c:invertIfNegative val="0"/>
            <c:bubble3D val="0"/>
            <c:spPr>
              <a:solidFill>
                <a:srgbClr val="7030A0"/>
              </a:solidFill>
              <a:ln>
                <a:noFill/>
              </a:ln>
              <a:effectLst/>
            </c:spPr>
            <c:extLst>
              <c:ext xmlns:c16="http://schemas.microsoft.com/office/drawing/2014/chart" uri="{C3380CC4-5D6E-409C-BE32-E72D297353CC}">
                <c16:uniqueId val="{00000017-F552-1B40-9BA7-AC390372430E}"/>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工作表2!$A$2:$A$15</c:f>
              <c:strCache>
                <c:ptCount val="14"/>
                <c:pt idx="0">
                  <c:v>KNN</c:v>
                </c:pt>
                <c:pt idx="1">
                  <c:v>NMF</c:v>
                </c:pt>
                <c:pt idx="2">
                  <c:v>Basic Neural Networks</c:v>
                </c:pt>
                <c:pt idx="3">
                  <c:v>Basic Linear Regression</c:v>
                </c:pt>
                <c:pt idx="4">
                  <c:v>Lasso</c:v>
                </c:pt>
                <c:pt idx="5">
                  <c:v>Ridge</c:v>
                </c:pt>
                <c:pt idx="6">
                  <c:v>ElasticNet</c:v>
                </c:pt>
                <c:pt idx="7">
                  <c:v>Gradient Boosting Regressor</c:v>
                </c:pt>
                <c:pt idx="8">
                  <c:v>Basic Logistic Regression</c:v>
                </c:pt>
                <c:pt idx="9">
                  <c:v>SVC</c:v>
                </c:pt>
                <c:pt idx="10">
                  <c:v>Bagging Classifier</c:v>
                </c:pt>
                <c:pt idx="11">
                  <c:v>Decision Tree Classifier</c:v>
                </c:pt>
                <c:pt idx="12">
                  <c:v>Random Forest Classifier</c:v>
                </c:pt>
                <c:pt idx="13">
                  <c:v>Gradient Boosting Classifier</c:v>
                </c:pt>
              </c:strCache>
            </c:strRef>
          </c:cat>
          <c:val>
            <c:numRef>
              <c:f>工作表2!$B$2:$B$15</c:f>
              <c:numCache>
                <c:formatCode>General</c:formatCode>
                <c:ptCount val="14"/>
                <c:pt idx="0">
                  <c:v>0.1943</c:v>
                </c:pt>
                <c:pt idx="1">
                  <c:v>0.19239999999999999</c:v>
                </c:pt>
                <c:pt idx="2">
                  <c:v>0.21590000000000001</c:v>
                </c:pt>
                <c:pt idx="3">
                  <c:v>0.20760000000000001</c:v>
                </c:pt>
                <c:pt idx="4">
                  <c:v>0.2084</c:v>
                </c:pt>
                <c:pt idx="5">
                  <c:v>0.2077</c:v>
                </c:pt>
                <c:pt idx="6">
                  <c:v>0.2084</c:v>
                </c:pt>
                <c:pt idx="7">
                  <c:v>0.13400000000000001</c:v>
                </c:pt>
                <c:pt idx="8">
                  <c:v>0.21329999999999999</c:v>
                </c:pt>
                <c:pt idx="9">
                  <c:v>0.122</c:v>
                </c:pt>
                <c:pt idx="10">
                  <c:v>0.14119999999999999</c:v>
                </c:pt>
                <c:pt idx="11">
                  <c:v>0.18440000000000001</c:v>
                </c:pt>
                <c:pt idx="12">
                  <c:v>0.13389999999999999</c:v>
                </c:pt>
                <c:pt idx="13">
                  <c:v>0.1313</c:v>
                </c:pt>
              </c:numCache>
            </c:numRef>
          </c:val>
          <c:extLst>
            <c:ext xmlns:c16="http://schemas.microsoft.com/office/drawing/2014/chart" uri="{C3380CC4-5D6E-409C-BE32-E72D297353CC}">
              <c16:uniqueId val="{00000019-F552-1B40-9BA7-AC390372430E}"/>
            </c:ext>
          </c:extLst>
        </c:ser>
        <c:dLbls>
          <c:dLblPos val="inEnd"/>
          <c:showLegendKey val="0"/>
          <c:showVal val="1"/>
          <c:showCatName val="0"/>
          <c:showSerName val="0"/>
          <c:showPercent val="0"/>
          <c:showBubbleSize val="0"/>
        </c:dLbls>
        <c:gapWidth val="219"/>
        <c:axId val="303077424"/>
        <c:axId val="307905600"/>
      </c:barChart>
      <c:catAx>
        <c:axId val="30307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307905600"/>
        <c:crosses val="autoZero"/>
        <c:auto val="1"/>
        <c:lblAlgn val="ctr"/>
        <c:lblOffset val="100"/>
        <c:noMultiLvlLbl val="0"/>
      </c:catAx>
      <c:valAx>
        <c:axId val="30790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zh-TW"/>
          </a:p>
        </c:txPr>
        <c:crossAx val="303077424"/>
        <c:crosses val="autoZero"/>
        <c:crossBetween val="between"/>
      </c:valAx>
      <c:spPr>
        <a:noFill/>
        <a:ln>
          <a:noFill/>
        </a:ln>
        <a:effectLst/>
      </c:spPr>
    </c:plotArea>
    <c:plotVisOnly val="1"/>
    <c:dispBlanksAs val="gap"/>
    <c:showDLblsOverMax val="0"/>
  </c:chart>
  <c:spPr>
    <a:noFill/>
    <a:ln w="19050">
      <a:solidFill>
        <a:schemeClr val="accent6"/>
      </a:solidFill>
    </a:ln>
    <a:effectLst/>
  </c:spPr>
  <c:txPr>
    <a:bodyPr/>
    <a:lstStyle/>
    <a:p>
      <a:pPr>
        <a:defRPr sz="1200" b="1"/>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F8D2E-164B-4824-817F-1068308DCB61}"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9B04442F-008E-4BE3-8879-926C5C97D021}">
      <dgm:prSet/>
      <dgm:spPr/>
      <dgm:t>
        <a:bodyPr/>
        <a:lstStyle/>
        <a:p>
          <a:r>
            <a:rPr lang="en-US"/>
            <a:t>Introduction and Background</a:t>
          </a:r>
        </a:p>
      </dgm:t>
    </dgm:pt>
    <dgm:pt modelId="{7D2DF8F0-0BF1-4C9C-8BEF-0E8922ED3241}" type="parTrans" cxnId="{AA46589B-6808-489D-9CFE-F72725B247C1}">
      <dgm:prSet/>
      <dgm:spPr/>
      <dgm:t>
        <a:bodyPr/>
        <a:lstStyle/>
        <a:p>
          <a:endParaRPr lang="en-US"/>
        </a:p>
      </dgm:t>
    </dgm:pt>
    <dgm:pt modelId="{F5FE1C11-5399-4EDB-948C-17C30D23F235}" type="sibTrans" cxnId="{AA46589B-6808-489D-9CFE-F72725B247C1}">
      <dgm:prSet/>
      <dgm:spPr/>
      <dgm:t>
        <a:bodyPr/>
        <a:lstStyle/>
        <a:p>
          <a:endParaRPr lang="en-US"/>
        </a:p>
      </dgm:t>
    </dgm:pt>
    <dgm:pt modelId="{C340CC0D-167C-4306-885A-DFCDF7650148}">
      <dgm:prSet/>
      <dgm:spPr/>
      <dgm:t>
        <a:bodyPr/>
        <a:lstStyle/>
        <a:p>
          <a:r>
            <a:rPr lang="en-US"/>
            <a:t>Exploratory Data Analysis</a:t>
          </a:r>
        </a:p>
      </dgm:t>
    </dgm:pt>
    <dgm:pt modelId="{05898D40-162F-4BEB-B5A8-04F111F53B97}" type="parTrans" cxnId="{55D907B3-A37B-4BAE-9F08-0686DD286648}">
      <dgm:prSet/>
      <dgm:spPr/>
      <dgm:t>
        <a:bodyPr/>
        <a:lstStyle/>
        <a:p>
          <a:endParaRPr lang="en-US"/>
        </a:p>
      </dgm:t>
    </dgm:pt>
    <dgm:pt modelId="{8E4AF1A2-1E0F-4FD4-A79C-D69675E3F6C3}" type="sibTrans" cxnId="{55D907B3-A37B-4BAE-9F08-0686DD286648}">
      <dgm:prSet/>
      <dgm:spPr/>
      <dgm:t>
        <a:bodyPr/>
        <a:lstStyle/>
        <a:p>
          <a:endParaRPr lang="en-US"/>
        </a:p>
      </dgm:t>
    </dgm:pt>
    <dgm:pt modelId="{5DE6896A-097B-40E2-80F4-EF78A9F39C16}">
      <dgm:prSet/>
      <dgm:spPr/>
      <dgm:t>
        <a:bodyPr/>
        <a:lstStyle/>
        <a:p>
          <a:r>
            <a:rPr lang="en-US"/>
            <a:t>Content-based Recommender System using Unsupervised Learning</a:t>
          </a:r>
        </a:p>
      </dgm:t>
    </dgm:pt>
    <dgm:pt modelId="{BE25CFA6-1950-4AC3-9E7F-A78E25B62715}" type="parTrans" cxnId="{365BCF75-07C7-45B9-BAE1-6A48E6766D56}">
      <dgm:prSet/>
      <dgm:spPr/>
      <dgm:t>
        <a:bodyPr/>
        <a:lstStyle/>
        <a:p>
          <a:endParaRPr lang="en-US"/>
        </a:p>
      </dgm:t>
    </dgm:pt>
    <dgm:pt modelId="{7E776DBC-94B9-45FB-8B07-22396311D102}" type="sibTrans" cxnId="{365BCF75-07C7-45B9-BAE1-6A48E6766D56}">
      <dgm:prSet/>
      <dgm:spPr/>
      <dgm:t>
        <a:bodyPr/>
        <a:lstStyle/>
        <a:p>
          <a:endParaRPr lang="en-US"/>
        </a:p>
      </dgm:t>
    </dgm:pt>
    <dgm:pt modelId="{BB58A198-C922-4BF9-B1E2-9D6D25D0B56D}">
      <dgm:prSet/>
      <dgm:spPr/>
      <dgm:t>
        <a:bodyPr/>
        <a:lstStyle/>
        <a:p>
          <a:r>
            <a:rPr lang="en-US"/>
            <a:t>Collaborative-filtering based Recommender System using Supervised learning</a:t>
          </a:r>
        </a:p>
      </dgm:t>
    </dgm:pt>
    <dgm:pt modelId="{DF2DBB6B-B7D5-4CD2-85CA-9D225CAC61DB}" type="parTrans" cxnId="{C287864E-E17F-4275-9343-611F64ABCAD0}">
      <dgm:prSet/>
      <dgm:spPr/>
      <dgm:t>
        <a:bodyPr/>
        <a:lstStyle/>
        <a:p>
          <a:endParaRPr lang="en-US"/>
        </a:p>
      </dgm:t>
    </dgm:pt>
    <dgm:pt modelId="{07278063-8A87-4879-93F1-4F6DFA40F30B}" type="sibTrans" cxnId="{C287864E-E17F-4275-9343-611F64ABCAD0}">
      <dgm:prSet/>
      <dgm:spPr/>
      <dgm:t>
        <a:bodyPr/>
        <a:lstStyle/>
        <a:p>
          <a:endParaRPr lang="en-US"/>
        </a:p>
      </dgm:t>
    </dgm:pt>
    <dgm:pt modelId="{2F75EEE1-8D87-4264-98DB-871705E59B9B}">
      <dgm:prSet/>
      <dgm:spPr/>
      <dgm:t>
        <a:bodyPr/>
        <a:lstStyle/>
        <a:p>
          <a:r>
            <a:rPr lang="en-US" dirty="0"/>
            <a:t>Conclusions</a:t>
          </a:r>
        </a:p>
      </dgm:t>
    </dgm:pt>
    <dgm:pt modelId="{AB254616-8CA4-42CF-9B97-E2952A6F470B}" type="parTrans" cxnId="{2FB9B4D9-6A8F-47A1-95E4-CC1E084326D0}">
      <dgm:prSet/>
      <dgm:spPr/>
      <dgm:t>
        <a:bodyPr/>
        <a:lstStyle/>
        <a:p>
          <a:endParaRPr lang="en-US"/>
        </a:p>
      </dgm:t>
    </dgm:pt>
    <dgm:pt modelId="{C3D212CA-E5F3-4DB0-AD28-A314602E3864}" type="sibTrans" cxnId="{2FB9B4D9-6A8F-47A1-95E4-CC1E084326D0}">
      <dgm:prSet/>
      <dgm:spPr/>
      <dgm:t>
        <a:bodyPr/>
        <a:lstStyle/>
        <a:p>
          <a:endParaRPr lang="en-US"/>
        </a:p>
      </dgm:t>
    </dgm:pt>
    <dgm:pt modelId="{294B7827-E2BD-457F-8ADC-34523431D460}">
      <dgm:prSet/>
      <dgm:spPr/>
      <dgm:t>
        <a:bodyPr/>
        <a:lstStyle/>
        <a:p>
          <a:r>
            <a:rPr lang="en-US"/>
            <a:t>Appendix</a:t>
          </a:r>
        </a:p>
      </dgm:t>
    </dgm:pt>
    <dgm:pt modelId="{AB5D7FA2-59BE-49CA-AEFF-AEA0970290EB}" type="parTrans" cxnId="{11DE7265-F31F-44F2-A5C1-374392E10338}">
      <dgm:prSet/>
      <dgm:spPr/>
      <dgm:t>
        <a:bodyPr/>
        <a:lstStyle/>
        <a:p>
          <a:endParaRPr lang="en-US"/>
        </a:p>
      </dgm:t>
    </dgm:pt>
    <dgm:pt modelId="{99F6E7E0-493B-4528-A79F-9582F7FF1F50}" type="sibTrans" cxnId="{11DE7265-F31F-44F2-A5C1-374392E10338}">
      <dgm:prSet/>
      <dgm:spPr/>
      <dgm:t>
        <a:bodyPr/>
        <a:lstStyle/>
        <a:p>
          <a:endParaRPr lang="en-US"/>
        </a:p>
      </dgm:t>
    </dgm:pt>
    <dgm:pt modelId="{EE27EEA7-16BF-7746-9999-ECB9D863F320}" type="pres">
      <dgm:prSet presAssocID="{BF9F8D2E-164B-4824-817F-1068308DCB61}" presName="vert0" presStyleCnt="0">
        <dgm:presLayoutVars>
          <dgm:dir/>
          <dgm:animOne val="branch"/>
          <dgm:animLvl val="lvl"/>
        </dgm:presLayoutVars>
      </dgm:prSet>
      <dgm:spPr/>
    </dgm:pt>
    <dgm:pt modelId="{39083D20-6EEF-8648-8818-EEAFEAB4348F}" type="pres">
      <dgm:prSet presAssocID="{9B04442F-008E-4BE3-8879-926C5C97D021}" presName="thickLine" presStyleLbl="alignNode1" presStyleIdx="0" presStyleCnt="6" custLinFactNeighborY="7910"/>
      <dgm:spPr/>
    </dgm:pt>
    <dgm:pt modelId="{399DD4C6-A43F-3649-85DD-5899ADDA4669}" type="pres">
      <dgm:prSet presAssocID="{9B04442F-008E-4BE3-8879-926C5C97D021}" presName="horz1" presStyleCnt="0"/>
      <dgm:spPr/>
    </dgm:pt>
    <dgm:pt modelId="{F369FF91-D295-0C4E-8747-B3EB70F2DA3F}" type="pres">
      <dgm:prSet presAssocID="{9B04442F-008E-4BE3-8879-926C5C97D021}" presName="tx1" presStyleLbl="revTx" presStyleIdx="0" presStyleCnt="6"/>
      <dgm:spPr/>
    </dgm:pt>
    <dgm:pt modelId="{4D042ACC-E998-A643-81FB-200CB09BB16F}" type="pres">
      <dgm:prSet presAssocID="{9B04442F-008E-4BE3-8879-926C5C97D021}" presName="vert1" presStyleCnt="0"/>
      <dgm:spPr/>
    </dgm:pt>
    <dgm:pt modelId="{ABA92077-1A7A-4845-9DAC-32642FCF16C3}" type="pres">
      <dgm:prSet presAssocID="{C340CC0D-167C-4306-885A-DFCDF7650148}" presName="thickLine" presStyleLbl="alignNode1" presStyleIdx="1" presStyleCnt="6"/>
      <dgm:spPr/>
    </dgm:pt>
    <dgm:pt modelId="{75177B5C-3108-0443-B9E6-081DAE6A7FEA}" type="pres">
      <dgm:prSet presAssocID="{C340CC0D-167C-4306-885A-DFCDF7650148}" presName="horz1" presStyleCnt="0"/>
      <dgm:spPr/>
    </dgm:pt>
    <dgm:pt modelId="{A04621A9-CF51-8741-82F2-99749BA99A81}" type="pres">
      <dgm:prSet presAssocID="{C340CC0D-167C-4306-885A-DFCDF7650148}" presName="tx1" presStyleLbl="revTx" presStyleIdx="1" presStyleCnt="6"/>
      <dgm:spPr/>
    </dgm:pt>
    <dgm:pt modelId="{8B0CF34E-A088-BB42-B5E3-6C0C09AA0DF1}" type="pres">
      <dgm:prSet presAssocID="{C340CC0D-167C-4306-885A-DFCDF7650148}" presName="vert1" presStyleCnt="0"/>
      <dgm:spPr/>
    </dgm:pt>
    <dgm:pt modelId="{3A457BB3-4F5B-A842-9EAE-4C00A63D6081}" type="pres">
      <dgm:prSet presAssocID="{5DE6896A-097B-40E2-80F4-EF78A9F39C16}" presName="thickLine" presStyleLbl="alignNode1" presStyleIdx="2" presStyleCnt="6"/>
      <dgm:spPr/>
    </dgm:pt>
    <dgm:pt modelId="{A7418798-390B-074D-9FC9-B1AA23B1DDC2}" type="pres">
      <dgm:prSet presAssocID="{5DE6896A-097B-40E2-80F4-EF78A9F39C16}" presName="horz1" presStyleCnt="0"/>
      <dgm:spPr/>
    </dgm:pt>
    <dgm:pt modelId="{7171275B-4A58-8D42-895D-A8A77DAEDFFD}" type="pres">
      <dgm:prSet presAssocID="{5DE6896A-097B-40E2-80F4-EF78A9F39C16}" presName="tx1" presStyleLbl="revTx" presStyleIdx="2" presStyleCnt="6"/>
      <dgm:spPr/>
    </dgm:pt>
    <dgm:pt modelId="{F417EEC4-1CA1-1041-AFCF-EA5AA6023BED}" type="pres">
      <dgm:prSet presAssocID="{5DE6896A-097B-40E2-80F4-EF78A9F39C16}" presName="vert1" presStyleCnt="0"/>
      <dgm:spPr/>
    </dgm:pt>
    <dgm:pt modelId="{0F7E6BF0-48B5-0849-80D7-5D4CDFE9ACC7}" type="pres">
      <dgm:prSet presAssocID="{BB58A198-C922-4BF9-B1E2-9D6D25D0B56D}" presName="thickLine" presStyleLbl="alignNode1" presStyleIdx="3" presStyleCnt="6"/>
      <dgm:spPr/>
    </dgm:pt>
    <dgm:pt modelId="{651187A0-FAEF-9743-A7AB-66C2CACDAAB1}" type="pres">
      <dgm:prSet presAssocID="{BB58A198-C922-4BF9-B1E2-9D6D25D0B56D}" presName="horz1" presStyleCnt="0"/>
      <dgm:spPr/>
    </dgm:pt>
    <dgm:pt modelId="{0EF2E56F-14D4-D346-858C-0B05502FE6AD}" type="pres">
      <dgm:prSet presAssocID="{BB58A198-C922-4BF9-B1E2-9D6D25D0B56D}" presName="tx1" presStyleLbl="revTx" presStyleIdx="3" presStyleCnt="6"/>
      <dgm:spPr/>
    </dgm:pt>
    <dgm:pt modelId="{01D19F21-4CEC-2643-9A07-10131A9E95FB}" type="pres">
      <dgm:prSet presAssocID="{BB58A198-C922-4BF9-B1E2-9D6D25D0B56D}" presName="vert1" presStyleCnt="0"/>
      <dgm:spPr/>
    </dgm:pt>
    <dgm:pt modelId="{538B62CA-8E0B-654B-A654-87052C62E65F}" type="pres">
      <dgm:prSet presAssocID="{2F75EEE1-8D87-4264-98DB-871705E59B9B}" presName="thickLine" presStyleLbl="alignNode1" presStyleIdx="4" presStyleCnt="6"/>
      <dgm:spPr/>
    </dgm:pt>
    <dgm:pt modelId="{E70B43AB-8507-2343-8B90-F958922A1B2A}" type="pres">
      <dgm:prSet presAssocID="{2F75EEE1-8D87-4264-98DB-871705E59B9B}" presName="horz1" presStyleCnt="0"/>
      <dgm:spPr/>
    </dgm:pt>
    <dgm:pt modelId="{B3C329F2-DBF5-2143-B7FB-268373C13FBD}" type="pres">
      <dgm:prSet presAssocID="{2F75EEE1-8D87-4264-98DB-871705E59B9B}" presName="tx1" presStyleLbl="revTx" presStyleIdx="4" presStyleCnt="6"/>
      <dgm:spPr/>
    </dgm:pt>
    <dgm:pt modelId="{C88661A8-F8B7-B049-8A3A-683BCB2087E1}" type="pres">
      <dgm:prSet presAssocID="{2F75EEE1-8D87-4264-98DB-871705E59B9B}" presName="vert1" presStyleCnt="0"/>
      <dgm:spPr/>
    </dgm:pt>
    <dgm:pt modelId="{C955AA14-F7D1-9949-8EA3-B290DA44E9AB}" type="pres">
      <dgm:prSet presAssocID="{294B7827-E2BD-457F-8ADC-34523431D460}" presName="thickLine" presStyleLbl="alignNode1" presStyleIdx="5" presStyleCnt="6"/>
      <dgm:spPr/>
    </dgm:pt>
    <dgm:pt modelId="{60533354-D81B-E94A-B872-C99DC8FA6DE2}" type="pres">
      <dgm:prSet presAssocID="{294B7827-E2BD-457F-8ADC-34523431D460}" presName="horz1" presStyleCnt="0"/>
      <dgm:spPr/>
    </dgm:pt>
    <dgm:pt modelId="{B489EDD9-0B8A-4743-9E62-A18F038D2978}" type="pres">
      <dgm:prSet presAssocID="{294B7827-E2BD-457F-8ADC-34523431D460}" presName="tx1" presStyleLbl="revTx" presStyleIdx="5" presStyleCnt="6"/>
      <dgm:spPr/>
    </dgm:pt>
    <dgm:pt modelId="{902A0B47-FEB4-B34C-959C-30ED2BF3FC3E}" type="pres">
      <dgm:prSet presAssocID="{294B7827-E2BD-457F-8ADC-34523431D460}" presName="vert1" presStyleCnt="0"/>
      <dgm:spPr/>
    </dgm:pt>
  </dgm:ptLst>
  <dgm:cxnLst>
    <dgm:cxn modelId="{AC1E4F40-C638-1449-8342-3FD9E3352432}" type="presOf" srcId="{294B7827-E2BD-457F-8ADC-34523431D460}" destId="{B489EDD9-0B8A-4743-9E62-A18F038D2978}" srcOrd="0" destOrd="0" presId="urn:microsoft.com/office/officeart/2008/layout/LinedList"/>
    <dgm:cxn modelId="{C287864E-E17F-4275-9343-611F64ABCAD0}" srcId="{BF9F8D2E-164B-4824-817F-1068308DCB61}" destId="{BB58A198-C922-4BF9-B1E2-9D6D25D0B56D}" srcOrd="3" destOrd="0" parTransId="{DF2DBB6B-B7D5-4CD2-85CA-9D225CAC61DB}" sibTransId="{07278063-8A87-4879-93F1-4F6DFA40F30B}"/>
    <dgm:cxn modelId="{E76BAA4E-AB4E-0F41-BD79-A4E350126C08}" type="presOf" srcId="{9B04442F-008E-4BE3-8879-926C5C97D021}" destId="{F369FF91-D295-0C4E-8747-B3EB70F2DA3F}" srcOrd="0" destOrd="0" presId="urn:microsoft.com/office/officeart/2008/layout/LinedList"/>
    <dgm:cxn modelId="{B368BB60-8F94-154A-92E3-B79D044F010C}" type="presOf" srcId="{BB58A198-C922-4BF9-B1E2-9D6D25D0B56D}" destId="{0EF2E56F-14D4-D346-858C-0B05502FE6AD}" srcOrd="0" destOrd="0" presId="urn:microsoft.com/office/officeart/2008/layout/LinedList"/>
    <dgm:cxn modelId="{11DE7265-F31F-44F2-A5C1-374392E10338}" srcId="{BF9F8D2E-164B-4824-817F-1068308DCB61}" destId="{294B7827-E2BD-457F-8ADC-34523431D460}" srcOrd="5" destOrd="0" parTransId="{AB5D7FA2-59BE-49CA-AEFF-AEA0970290EB}" sibTransId="{99F6E7E0-493B-4528-A79F-9582F7FF1F50}"/>
    <dgm:cxn modelId="{365BCF75-07C7-45B9-BAE1-6A48E6766D56}" srcId="{BF9F8D2E-164B-4824-817F-1068308DCB61}" destId="{5DE6896A-097B-40E2-80F4-EF78A9F39C16}" srcOrd="2" destOrd="0" parTransId="{BE25CFA6-1950-4AC3-9E7F-A78E25B62715}" sibTransId="{7E776DBC-94B9-45FB-8B07-22396311D102}"/>
    <dgm:cxn modelId="{68CBD783-E011-4945-88F9-CF33C83FF06F}" type="presOf" srcId="{5DE6896A-097B-40E2-80F4-EF78A9F39C16}" destId="{7171275B-4A58-8D42-895D-A8A77DAEDFFD}" srcOrd="0" destOrd="0" presId="urn:microsoft.com/office/officeart/2008/layout/LinedList"/>
    <dgm:cxn modelId="{AA46589B-6808-489D-9CFE-F72725B247C1}" srcId="{BF9F8D2E-164B-4824-817F-1068308DCB61}" destId="{9B04442F-008E-4BE3-8879-926C5C97D021}" srcOrd="0" destOrd="0" parTransId="{7D2DF8F0-0BF1-4C9C-8BEF-0E8922ED3241}" sibTransId="{F5FE1C11-5399-4EDB-948C-17C30D23F235}"/>
    <dgm:cxn modelId="{7DE6CDA6-F792-BA4B-96C2-1F51F191ABBE}" type="presOf" srcId="{BF9F8D2E-164B-4824-817F-1068308DCB61}" destId="{EE27EEA7-16BF-7746-9999-ECB9D863F320}" srcOrd="0" destOrd="0" presId="urn:microsoft.com/office/officeart/2008/layout/LinedList"/>
    <dgm:cxn modelId="{55D907B3-A37B-4BAE-9F08-0686DD286648}" srcId="{BF9F8D2E-164B-4824-817F-1068308DCB61}" destId="{C340CC0D-167C-4306-885A-DFCDF7650148}" srcOrd="1" destOrd="0" parTransId="{05898D40-162F-4BEB-B5A8-04F111F53B97}" sibTransId="{8E4AF1A2-1E0F-4FD4-A79C-D69675E3F6C3}"/>
    <dgm:cxn modelId="{969D03BF-CE01-6C47-8504-E37A99047D9E}" type="presOf" srcId="{2F75EEE1-8D87-4264-98DB-871705E59B9B}" destId="{B3C329F2-DBF5-2143-B7FB-268373C13FBD}" srcOrd="0" destOrd="0" presId="urn:microsoft.com/office/officeart/2008/layout/LinedList"/>
    <dgm:cxn modelId="{2FB9B4D9-6A8F-47A1-95E4-CC1E084326D0}" srcId="{BF9F8D2E-164B-4824-817F-1068308DCB61}" destId="{2F75EEE1-8D87-4264-98DB-871705E59B9B}" srcOrd="4" destOrd="0" parTransId="{AB254616-8CA4-42CF-9B97-E2952A6F470B}" sibTransId="{C3D212CA-E5F3-4DB0-AD28-A314602E3864}"/>
    <dgm:cxn modelId="{9CAEC3EC-A140-724D-B89D-CEC2451E010C}" type="presOf" srcId="{C340CC0D-167C-4306-885A-DFCDF7650148}" destId="{A04621A9-CF51-8741-82F2-99749BA99A81}" srcOrd="0" destOrd="0" presId="urn:microsoft.com/office/officeart/2008/layout/LinedList"/>
    <dgm:cxn modelId="{97175B57-05C5-794C-8E35-7FAB29363345}" type="presParOf" srcId="{EE27EEA7-16BF-7746-9999-ECB9D863F320}" destId="{39083D20-6EEF-8648-8818-EEAFEAB4348F}" srcOrd="0" destOrd="0" presId="urn:microsoft.com/office/officeart/2008/layout/LinedList"/>
    <dgm:cxn modelId="{E395BE7C-CF99-224D-AFD1-F0A3B757ACC6}" type="presParOf" srcId="{EE27EEA7-16BF-7746-9999-ECB9D863F320}" destId="{399DD4C6-A43F-3649-85DD-5899ADDA4669}" srcOrd="1" destOrd="0" presId="urn:microsoft.com/office/officeart/2008/layout/LinedList"/>
    <dgm:cxn modelId="{7B8D648C-78AF-D042-8DCD-C137F84397FE}" type="presParOf" srcId="{399DD4C6-A43F-3649-85DD-5899ADDA4669}" destId="{F369FF91-D295-0C4E-8747-B3EB70F2DA3F}" srcOrd="0" destOrd="0" presId="urn:microsoft.com/office/officeart/2008/layout/LinedList"/>
    <dgm:cxn modelId="{B5B44C85-68C1-2E4F-ADCD-00D37E3B02B8}" type="presParOf" srcId="{399DD4C6-A43F-3649-85DD-5899ADDA4669}" destId="{4D042ACC-E998-A643-81FB-200CB09BB16F}" srcOrd="1" destOrd="0" presId="urn:microsoft.com/office/officeart/2008/layout/LinedList"/>
    <dgm:cxn modelId="{8BD30C93-6541-E14B-A11A-E0F8ED50A7AF}" type="presParOf" srcId="{EE27EEA7-16BF-7746-9999-ECB9D863F320}" destId="{ABA92077-1A7A-4845-9DAC-32642FCF16C3}" srcOrd="2" destOrd="0" presId="urn:microsoft.com/office/officeart/2008/layout/LinedList"/>
    <dgm:cxn modelId="{1A1F73B6-BE09-E34A-9D7D-1DF98D246A65}" type="presParOf" srcId="{EE27EEA7-16BF-7746-9999-ECB9D863F320}" destId="{75177B5C-3108-0443-B9E6-081DAE6A7FEA}" srcOrd="3" destOrd="0" presId="urn:microsoft.com/office/officeart/2008/layout/LinedList"/>
    <dgm:cxn modelId="{EA31B135-82C6-5447-8105-E7B173501E3B}" type="presParOf" srcId="{75177B5C-3108-0443-B9E6-081DAE6A7FEA}" destId="{A04621A9-CF51-8741-82F2-99749BA99A81}" srcOrd="0" destOrd="0" presId="urn:microsoft.com/office/officeart/2008/layout/LinedList"/>
    <dgm:cxn modelId="{61F5755C-64CA-014E-86BE-42D78DB7E749}" type="presParOf" srcId="{75177B5C-3108-0443-B9E6-081DAE6A7FEA}" destId="{8B0CF34E-A088-BB42-B5E3-6C0C09AA0DF1}" srcOrd="1" destOrd="0" presId="urn:microsoft.com/office/officeart/2008/layout/LinedList"/>
    <dgm:cxn modelId="{E8CC0266-AA7F-AA47-A5B7-C24E34CD8333}" type="presParOf" srcId="{EE27EEA7-16BF-7746-9999-ECB9D863F320}" destId="{3A457BB3-4F5B-A842-9EAE-4C00A63D6081}" srcOrd="4" destOrd="0" presId="urn:microsoft.com/office/officeart/2008/layout/LinedList"/>
    <dgm:cxn modelId="{5B7872B4-C059-AF40-9AB7-4D1A4AE91ADD}" type="presParOf" srcId="{EE27EEA7-16BF-7746-9999-ECB9D863F320}" destId="{A7418798-390B-074D-9FC9-B1AA23B1DDC2}" srcOrd="5" destOrd="0" presId="urn:microsoft.com/office/officeart/2008/layout/LinedList"/>
    <dgm:cxn modelId="{264C4B39-FD44-ED49-AA24-6F0F9B9563D7}" type="presParOf" srcId="{A7418798-390B-074D-9FC9-B1AA23B1DDC2}" destId="{7171275B-4A58-8D42-895D-A8A77DAEDFFD}" srcOrd="0" destOrd="0" presId="urn:microsoft.com/office/officeart/2008/layout/LinedList"/>
    <dgm:cxn modelId="{D027B0CD-D89B-A440-95F3-31EBD4C04630}" type="presParOf" srcId="{A7418798-390B-074D-9FC9-B1AA23B1DDC2}" destId="{F417EEC4-1CA1-1041-AFCF-EA5AA6023BED}" srcOrd="1" destOrd="0" presId="urn:microsoft.com/office/officeart/2008/layout/LinedList"/>
    <dgm:cxn modelId="{0038B3F3-4B80-C24F-A327-E2123FFF592E}" type="presParOf" srcId="{EE27EEA7-16BF-7746-9999-ECB9D863F320}" destId="{0F7E6BF0-48B5-0849-80D7-5D4CDFE9ACC7}" srcOrd="6" destOrd="0" presId="urn:microsoft.com/office/officeart/2008/layout/LinedList"/>
    <dgm:cxn modelId="{1F8F15CD-19CB-454D-87E5-B2CF3177DA81}" type="presParOf" srcId="{EE27EEA7-16BF-7746-9999-ECB9D863F320}" destId="{651187A0-FAEF-9743-A7AB-66C2CACDAAB1}" srcOrd="7" destOrd="0" presId="urn:microsoft.com/office/officeart/2008/layout/LinedList"/>
    <dgm:cxn modelId="{E000C163-B2C7-E544-BD36-5C502C33EFA2}" type="presParOf" srcId="{651187A0-FAEF-9743-A7AB-66C2CACDAAB1}" destId="{0EF2E56F-14D4-D346-858C-0B05502FE6AD}" srcOrd="0" destOrd="0" presId="urn:microsoft.com/office/officeart/2008/layout/LinedList"/>
    <dgm:cxn modelId="{C936D289-9591-864F-9588-5B9B255D1D75}" type="presParOf" srcId="{651187A0-FAEF-9743-A7AB-66C2CACDAAB1}" destId="{01D19F21-4CEC-2643-9A07-10131A9E95FB}" srcOrd="1" destOrd="0" presId="urn:microsoft.com/office/officeart/2008/layout/LinedList"/>
    <dgm:cxn modelId="{A9524B65-4D78-CF4D-839A-5FCB4441D87B}" type="presParOf" srcId="{EE27EEA7-16BF-7746-9999-ECB9D863F320}" destId="{538B62CA-8E0B-654B-A654-87052C62E65F}" srcOrd="8" destOrd="0" presId="urn:microsoft.com/office/officeart/2008/layout/LinedList"/>
    <dgm:cxn modelId="{4C824A1A-5394-934F-B619-09B9242C79C5}" type="presParOf" srcId="{EE27EEA7-16BF-7746-9999-ECB9D863F320}" destId="{E70B43AB-8507-2343-8B90-F958922A1B2A}" srcOrd="9" destOrd="0" presId="urn:microsoft.com/office/officeart/2008/layout/LinedList"/>
    <dgm:cxn modelId="{D3E05B58-4482-024F-B45E-B8AD0AEA809D}" type="presParOf" srcId="{E70B43AB-8507-2343-8B90-F958922A1B2A}" destId="{B3C329F2-DBF5-2143-B7FB-268373C13FBD}" srcOrd="0" destOrd="0" presId="urn:microsoft.com/office/officeart/2008/layout/LinedList"/>
    <dgm:cxn modelId="{9DB9FF95-0994-3149-BE2F-DBD31AE63B78}" type="presParOf" srcId="{E70B43AB-8507-2343-8B90-F958922A1B2A}" destId="{C88661A8-F8B7-B049-8A3A-683BCB2087E1}" srcOrd="1" destOrd="0" presId="urn:microsoft.com/office/officeart/2008/layout/LinedList"/>
    <dgm:cxn modelId="{55D7D54F-DFE9-574B-9CD3-320EE7D67EC3}" type="presParOf" srcId="{EE27EEA7-16BF-7746-9999-ECB9D863F320}" destId="{C955AA14-F7D1-9949-8EA3-B290DA44E9AB}" srcOrd="10" destOrd="0" presId="urn:microsoft.com/office/officeart/2008/layout/LinedList"/>
    <dgm:cxn modelId="{886A12AB-EFC6-424F-8B73-CA2C90E6B7CD}" type="presParOf" srcId="{EE27EEA7-16BF-7746-9999-ECB9D863F320}" destId="{60533354-D81B-E94A-B872-C99DC8FA6DE2}" srcOrd="11" destOrd="0" presId="urn:microsoft.com/office/officeart/2008/layout/LinedList"/>
    <dgm:cxn modelId="{F164CB7B-FC71-A44F-ABD3-204DB49BCC09}" type="presParOf" srcId="{60533354-D81B-E94A-B872-C99DC8FA6DE2}" destId="{B489EDD9-0B8A-4743-9E62-A18F038D2978}" srcOrd="0" destOrd="0" presId="urn:microsoft.com/office/officeart/2008/layout/LinedList"/>
    <dgm:cxn modelId="{E94E7518-49E6-ED40-8CED-85C8FDAD91E8}" type="presParOf" srcId="{60533354-D81B-E94A-B872-C99DC8FA6DE2}" destId="{902A0B47-FEB4-B34C-959C-30ED2BF3FC3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8A1A34-D005-4C77-9032-C9BC562EA85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CD6A1E2-18EF-4589-9507-A5AD5848BE3D}">
      <dgm:prSet/>
      <dgm:spPr/>
      <dgm:t>
        <a:bodyPr/>
        <a:lstStyle/>
        <a:p>
          <a:pPr algn="l"/>
          <a:r>
            <a:rPr kumimoji="1" lang="en-US"/>
            <a:t>My interest for next step on recommender system is to build a movie recommender system and pass through each required step in this analysis to find out the best movie recommender model</a:t>
          </a:r>
          <a:endParaRPr lang="en-US"/>
        </a:p>
      </dgm:t>
    </dgm:pt>
    <dgm:pt modelId="{3B6E81AB-9362-4871-979A-32FBB182F797}" type="parTrans" cxnId="{B7DB7D13-F2AF-4250-8D39-9D67F57E3D4D}">
      <dgm:prSet/>
      <dgm:spPr/>
      <dgm:t>
        <a:bodyPr/>
        <a:lstStyle/>
        <a:p>
          <a:endParaRPr lang="en-US"/>
        </a:p>
      </dgm:t>
    </dgm:pt>
    <dgm:pt modelId="{0B7A216D-A96F-4EFD-9916-A889EE756C62}" type="sibTrans" cxnId="{B7DB7D13-F2AF-4250-8D39-9D67F57E3D4D}">
      <dgm:prSet/>
      <dgm:spPr/>
      <dgm:t>
        <a:bodyPr/>
        <a:lstStyle/>
        <a:p>
          <a:endParaRPr lang="en-US"/>
        </a:p>
      </dgm:t>
    </dgm:pt>
    <dgm:pt modelId="{74A40C92-7A65-4467-A256-FC364516DFC8}">
      <dgm:prSet/>
      <dgm:spPr/>
      <dgm:t>
        <a:bodyPr/>
        <a:lstStyle/>
        <a:p>
          <a:pPr algn="l"/>
          <a:r>
            <a:rPr kumimoji="1" lang="en-US"/>
            <a:t>The features to be extracted when building such movie recommender, are not only the audience‘s interest and rating on movies, but also the audience’s features such as gender, age, education, profession,  country …etc. I think these features would also affect the audience’s movie selection and hence the recommender models should include them as part of input for training and testing.</a:t>
          </a:r>
          <a:endParaRPr lang="en-US"/>
        </a:p>
      </dgm:t>
    </dgm:pt>
    <dgm:pt modelId="{4F10CF87-0F31-4416-AFB0-DF5163A705E5}" type="parTrans" cxnId="{AD3845DB-3E63-4536-9C7F-5F1BA2445A31}">
      <dgm:prSet/>
      <dgm:spPr/>
      <dgm:t>
        <a:bodyPr/>
        <a:lstStyle/>
        <a:p>
          <a:endParaRPr lang="en-US"/>
        </a:p>
      </dgm:t>
    </dgm:pt>
    <dgm:pt modelId="{EFC50A2D-14BA-4947-8447-D0045BFEDFB4}" type="sibTrans" cxnId="{AD3845DB-3E63-4536-9C7F-5F1BA2445A31}">
      <dgm:prSet/>
      <dgm:spPr/>
      <dgm:t>
        <a:bodyPr/>
        <a:lstStyle/>
        <a:p>
          <a:endParaRPr lang="en-US"/>
        </a:p>
      </dgm:t>
    </dgm:pt>
    <dgm:pt modelId="{C6344BEA-BAC3-A147-824A-B6ED9FE6FF75}" type="pres">
      <dgm:prSet presAssocID="{2B8A1A34-D005-4C77-9032-C9BC562EA85A}" presName="hierChild1" presStyleCnt="0">
        <dgm:presLayoutVars>
          <dgm:chPref val="1"/>
          <dgm:dir/>
          <dgm:animOne val="branch"/>
          <dgm:animLvl val="lvl"/>
          <dgm:resizeHandles/>
        </dgm:presLayoutVars>
      </dgm:prSet>
      <dgm:spPr/>
    </dgm:pt>
    <dgm:pt modelId="{B45FF4FD-F8BA-864D-B235-5A4EB1DDD31B}" type="pres">
      <dgm:prSet presAssocID="{FCD6A1E2-18EF-4589-9507-A5AD5848BE3D}" presName="hierRoot1" presStyleCnt="0"/>
      <dgm:spPr/>
    </dgm:pt>
    <dgm:pt modelId="{ED063B07-7512-5D46-8530-D41C4D61D6ED}" type="pres">
      <dgm:prSet presAssocID="{FCD6A1E2-18EF-4589-9507-A5AD5848BE3D}" presName="composite" presStyleCnt="0"/>
      <dgm:spPr/>
    </dgm:pt>
    <dgm:pt modelId="{06998C7A-3431-A749-892D-AB884AB79690}" type="pres">
      <dgm:prSet presAssocID="{FCD6A1E2-18EF-4589-9507-A5AD5848BE3D}" presName="background" presStyleLbl="node0" presStyleIdx="0" presStyleCnt="2"/>
      <dgm:spPr/>
    </dgm:pt>
    <dgm:pt modelId="{808CFD34-0CD5-3E46-9750-82AFA22301A7}" type="pres">
      <dgm:prSet presAssocID="{FCD6A1E2-18EF-4589-9507-A5AD5848BE3D}" presName="text" presStyleLbl="fgAcc0" presStyleIdx="0" presStyleCnt="2">
        <dgm:presLayoutVars>
          <dgm:chPref val="3"/>
        </dgm:presLayoutVars>
      </dgm:prSet>
      <dgm:spPr/>
    </dgm:pt>
    <dgm:pt modelId="{9498FE34-83FF-6F40-9483-3477F3F89E04}" type="pres">
      <dgm:prSet presAssocID="{FCD6A1E2-18EF-4589-9507-A5AD5848BE3D}" presName="hierChild2" presStyleCnt="0"/>
      <dgm:spPr/>
    </dgm:pt>
    <dgm:pt modelId="{D5257D24-5846-474B-A9C1-2933FCD9E670}" type="pres">
      <dgm:prSet presAssocID="{74A40C92-7A65-4467-A256-FC364516DFC8}" presName="hierRoot1" presStyleCnt="0"/>
      <dgm:spPr/>
    </dgm:pt>
    <dgm:pt modelId="{A886A881-E5A6-424F-A9B8-09CCEB000433}" type="pres">
      <dgm:prSet presAssocID="{74A40C92-7A65-4467-A256-FC364516DFC8}" presName="composite" presStyleCnt="0"/>
      <dgm:spPr/>
    </dgm:pt>
    <dgm:pt modelId="{87F7F867-43ED-3B47-9882-FAE865D66E7B}" type="pres">
      <dgm:prSet presAssocID="{74A40C92-7A65-4467-A256-FC364516DFC8}" presName="background" presStyleLbl="node0" presStyleIdx="1" presStyleCnt="2"/>
      <dgm:spPr/>
    </dgm:pt>
    <dgm:pt modelId="{4A596F03-6C07-9D41-92F0-71288B834C13}" type="pres">
      <dgm:prSet presAssocID="{74A40C92-7A65-4467-A256-FC364516DFC8}" presName="text" presStyleLbl="fgAcc0" presStyleIdx="1" presStyleCnt="2">
        <dgm:presLayoutVars>
          <dgm:chPref val="3"/>
        </dgm:presLayoutVars>
      </dgm:prSet>
      <dgm:spPr/>
    </dgm:pt>
    <dgm:pt modelId="{A4EA1E09-D591-434D-A02D-CD0B4A8509CC}" type="pres">
      <dgm:prSet presAssocID="{74A40C92-7A65-4467-A256-FC364516DFC8}" presName="hierChild2" presStyleCnt="0"/>
      <dgm:spPr/>
    </dgm:pt>
  </dgm:ptLst>
  <dgm:cxnLst>
    <dgm:cxn modelId="{B7DB7D13-F2AF-4250-8D39-9D67F57E3D4D}" srcId="{2B8A1A34-D005-4C77-9032-C9BC562EA85A}" destId="{FCD6A1E2-18EF-4589-9507-A5AD5848BE3D}" srcOrd="0" destOrd="0" parTransId="{3B6E81AB-9362-4871-979A-32FBB182F797}" sibTransId="{0B7A216D-A96F-4EFD-9916-A889EE756C62}"/>
    <dgm:cxn modelId="{FC864C66-6986-F644-A704-A7F2408FE8CB}" type="presOf" srcId="{FCD6A1E2-18EF-4589-9507-A5AD5848BE3D}" destId="{808CFD34-0CD5-3E46-9750-82AFA22301A7}" srcOrd="0" destOrd="0" presId="urn:microsoft.com/office/officeart/2005/8/layout/hierarchy1"/>
    <dgm:cxn modelId="{C10CA3B0-49E8-1542-AEA6-DB53D76AD749}" type="presOf" srcId="{2B8A1A34-D005-4C77-9032-C9BC562EA85A}" destId="{C6344BEA-BAC3-A147-824A-B6ED9FE6FF75}" srcOrd="0" destOrd="0" presId="urn:microsoft.com/office/officeart/2005/8/layout/hierarchy1"/>
    <dgm:cxn modelId="{AD3845DB-3E63-4536-9C7F-5F1BA2445A31}" srcId="{2B8A1A34-D005-4C77-9032-C9BC562EA85A}" destId="{74A40C92-7A65-4467-A256-FC364516DFC8}" srcOrd="1" destOrd="0" parTransId="{4F10CF87-0F31-4416-AFB0-DF5163A705E5}" sibTransId="{EFC50A2D-14BA-4947-8447-D0045BFEDFB4}"/>
    <dgm:cxn modelId="{1DA678EF-7E88-5C48-B78D-259C538A362B}" type="presOf" srcId="{74A40C92-7A65-4467-A256-FC364516DFC8}" destId="{4A596F03-6C07-9D41-92F0-71288B834C13}" srcOrd="0" destOrd="0" presId="urn:microsoft.com/office/officeart/2005/8/layout/hierarchy1"/>
    <dgm:cxn modelId="{FED82F1F-327C-BA4E-A59A-46F1AF67BA0F}" type="presParOf" srcId="{C6344BEA-BAC3-A147-824A-B6ED9FE6FF75}" destId="{B45FF4FD-F8BA-864D-B235-5A4EB1DDD31B}" srcOrd="0" destOrd="0" presId="urn:microsoft.com/office/officeart/2005/8/layout/hierarchy1"/>
    <dgm:cxn modelId="{8A8E77B7-76D9-9C43-958C-ACE7CCFEE173}" type="presParOf" srcId="{B45FF4FD-F8BA-864D-B235-5A4EB1DDD31B}" destId="{ED063B07-7512-5D46-8530-D41C4D61D6ED}" srcOrd="0" destOrd="0" presId="urn:microsoft.com/office/officeart/2005/8/layout/hierarchy1"/>
    <dgm:cxn modelId="{9775EDA9-2979-8F4F-9F1B-3E93AB4B83A3}" type="presParOf" srcId="{ED063B07-7512-5D46-8530-D41C4D61D6ED}" destId="{06998C7A-3431-A749-892D-AB884AB79690}" srcOrd="0" destOrd="0" presId="urn:microsoft.com/office/officeart/2005/8/layout/hierarchy1"/>
    <dgm:cxn modelId="{2B14F3E6-5B08-E041-B802-A9037417E807}" type="presParOf" srcId="{ED063B07-7512-5D46-8530-D41C4D61D6ED}" destId="{808CFD34-0CD5-3E46-9750-82AFA22301A7}" srcOrd="1" destOrd="0" presId="urn:microsoft.com/office/officeart/2005/8/layout/hierarchy1"/>
    <dgm:cxn modelId="{DCE2C774-E029-064A-A45F-8CAB8EFE3421}" type="presParOf" srcId="{B45FF4FD-F8BA-864D-B235-5A4EB1DDD31B}" destId="{9498FE34-83FF-6F40-9483-3477F3F89E04}" srcOrd="1" destOrd="0" presId="urn:microsoft.com/office/officeart/2005/8/layout/hierarchy1"/>
    <dgm:cxn modelId="{40636878-B53F-F74D-8367-9EC306422DA3}" type="presParOf" srcId="{C6344BEA-BAC3-A147-824A-B6ED9FE6FF75}" destId="{D5257D24-5846-474B-A9C1-2933FCD9E670}" srcOrd="1" destOrd="0" presId="urn:microsoft.com/office/officeart/2005/8/layout/hierarchy1"/>
    <dgm:cxn modelId="{86ED16E9-9DC3-3749-8F91-E1CB6C585FBA}" type="presParOf" srcId="{D5257D24-5846-474B-A9C1-2933FCD9E670}" destId="{A886A881-E5A6-424F-A9B8-09CCEB000433}" srcOrd="0" destOrd="0" presId="urn:microsoft.com/office/officeart/2005/8/layout/hierarchy1"/>
    <dgm:cxn modelId="{90417CF6-7486-4145-A61B-C689C2C5F54A}" type="presParOf" srcId="{A886A881-E5A6-424F-A9B8-09CCEB000433}" destId="{87F7F867-43ED-3B47-9882-FAE865D66E7B}" srcOrd="0" destOrd="0" presId="urn:microsoft.com/office/officeart/2005/8/layout/hierarchy1"/>
    <dgm:cxn modelId="{38DCEBD7-2936-4E4A-A103-63C75FADAC10}" type="presParOf" srcId="{A886A881-E5A6-424F-A9B8-09CCEB000433}" destId="{4A596F03-6C07-9D41-92F0-71288B834C13}" srcOrd="1" destOrd="0" presId="urn:microsoft.com/office/officeart/2005/8/layout/hierarchy1"/>
    <dgm:cxn modelId="{FD9F74C9-C763-8641-8596-0F27848B1196}" type="presParOf" srcId="{D5257D24-5846-474B-A9C1-2933FCD9E670}" destId="{A4EA1E09-D591-434D-A02D-CD0B4A8509C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9EECE-2F48-492F-AB49-B0588959BCDB}" type="doc">
      <dgm:prSet loTypeId="urn:microsoft.com/office/officeart/2008/layout/LinedList" loCatId="list" qsTypeId="urn:microsoft.com/office/officeart/2005/8/quickstyle/simple5" qsCatId="simple" csTypeId="urn:microsoft.com/office/officeart/2005/8/colors/accent0_3" csCatId="mainScheme"/>
      <dgm:spPr/>
      <dgm:t>
        <a:bodyPr/>
        <a:lstStyle/>
        <a:p>
          <a:endParaRPr lang="en-US"/>
        </a:p>
      </dgm:t>
    </dgm:pt>
    <dgm:pt modelId="{C7EB047D-1334-40DF-82FC-5B2096261C08}">
      <dgm:prSet/>
      <dgm:spPr/>
      <dgm:t>
        <a:bodyPr/>
        <a:lstStyle/>
        <a:p>
          <a:r>
            <a:rPr lang="en-US" baseline="0" dirty="0"/>
            <a:t>Improve learners' learning experience via helping them quickly find new interested courses and better paving their learning paths. </a:t>
          </a:r>
          <a:endParaRPr lang="en-US" dirty="0"/>
        </a:p>
      </dgm:t>
    </dgm:pt>
    <dgm:pt modelId="{01ADDD4A-7738-44E2-A524-167658B69388}" type="parTrans" cxnId="{4E523736-1139-49BD-9D84-9D33BCE17B62}">
      <dgm:prSet/>
      <dgm:spPr/>
      <dgm:t>
        <a:bodyPr/>
        <a:lstStyle/>
        <a:p>
          <a:endParaRPr lang="en-US"/>
        </a:p>
      </dgm:t>
    </dgm:pt>
    <dgm:pt modelId="{32755622-FF10-43EE-BEEB-22BA639C1CC9}" type="sibTrans" cxnId="{4E523736-1139-49BD-9D84-9D33BCE17B62}">
      <dgm:prSet/>
      <dgm:spPr/>
      <dgm:t>
        <a:bodyPr/>
        <a:lstStyle/>
        <a:p>
          <a:endParaRPr lang="en-US"/>
        </a:p>
      </dgm:t>
    </dgm:pt>
    <dgm:pt modelId="{9621592F-BFF1-455D-BC55-6DDB703A8CD7}">
      <dgm:prSet/>
      <dgm:spPr/>
      <dgm:t>
        <a:bodyPr/>
        <a:lstStyle/>
        <a:p>
          <a:r>
            <a:rPr lang="en-US" baseline="0"/>
            <a:t>With more learners interacting with more courses via your recommender systems, your company's revenue may also be increased. </a:t>
          </a:r>
          <a:endParaRPr lang="en-US"/>
        </a:p>
      </dgm:t>
    </dgm:pt>
    <dgm:pt modelId="{D26AECC7-5445-436E-95C6-01ABC7E0C099}" type="parTrans" cxnId="{99CA24B2-3F55-4C13-B10B-DF2D29D09D5B}">
      <dgm:prSet/>
      <dgm:spPr/>
      <dgm:t>
        <a:bodyPr/>
        <a:lstStyle/>
        <a:p>
          <a:endParaRPr lang="en-US"/>
        </a:p>
      </dgm:t>
    </dgm:pt>
    <dgm:pt modelId="{E8061CD9-7B19-4765-8487-5B8C9BEC53CF}" type="sibTrans" cxnId="{99CA24B2-3F55-4C13-B10B-DF2D29D09D5B}">
      <dgm:prSet/>
      <dgm:spPr/>
      <dgm:t>
        <a:bodyPr/>
        <a:lstStyle/>
        <a:p>
          <a:endParaRPr lang="en-US"/>
        </a:p>
      </dgm:t>
    </dgm:pt>
    <dgm:pt modelId="{9290EC15-8402-47C3-B32E-E2935FCA7B01}">
      <dgm:prSet/>
      <dgm:spPr/>
      <dgm:t>
        <a:bodyPr/>
        <a:lstStyle/>
        <a:p>
          <a:r>
            <a:rPr lang="en-US" baseline="0"/>
            <a:t>Mainly focus to explore and compare various machine learning models and find one with the best performance in off-line evaluations.</a:t>
          </a:r>
          <a:endParaRPr lang="en-US"/>
        </a:p>
      </dgm:t>
    </dgm:pt>
    <dgm:pt modelId="{5E400040-9A56-47F6-B334-F03F744089D6}" type="parTrans" cxnId="{F6DFF491-50F8-4F1A-8AF5-CC7EF734F570}">
      <dgm:prSet/>
      <dgm:spPr/>
      <dgm:t>
        <a:bodyPr/>
        <a:lstStyle/>
        <a:p>
          <a:endParaRPr lang="en-US"/>
        </a:p>
      </dgm:t>
    </dgm:pt>
    <dgm:pt modelId="{012E2607-6B36-430D-A7CF-42025E2678C8}" type="sibTrans" cxnId="{F6DFF491-50F8-4F1A-8AF5-CC7EF734F570}">
      <dgm:prSet/>
      <dgm:spPr/>
      <dgm:t>
        <a:bodyPr/>
        <a:lstStyle/>
        <a:p>
          <a:endParaRPr lang="en-US"/>
        </a:p>
      </dgm:t>
    </dgm:pt>
    <dgm:pt modelId="{0E5CF216-6C4C-C143-821A-18A431AB6C77}" type="pres">
      <dgm:prSet presAssocID="{A169EECE-2F48-492F-AB49-B0588959BCDB}" presName="vert0" presStyleCnt="0">
        <dgm:presLayoutVars>
          <dgm:dir/>
          <dgm:animOne val="branch"/>
          <dgm:animLvl val="lvl"/>
        </dgm:presLayoutVars>
      </dgm:prSet>
      <dgm:spPr/>
    </dgm:pt>
    <dgm:pt modelId="{FF9C3BDF-A8FC-F74B-A850-B9837182F772}" type="pres">
      <dgm:prSet presAssocID="{C7EB047D-1334-40DF-82FC-5B2096261C08}" presName="thickLine" presStyleLbl="alignNode1" presStyleIdx="0" presStyleCnt="3"/>
      <dgm:spPr/>
    </dgm:pt>
    <dgm:pt modelId="{0FF5BA22-9D5E-5442-9EB0-DFA636B0B139}" type="pres">
      <dgm:prSet presAssocID="{C7EB047D-1334-40DF-82FC-5B2096261C08}" presName="horz1" presStyleCnt="0"/>
      <dgm:spPr/>
    </dgm:pt>
    <dgm:pt modelId="{A055EF8B-5540-9447-9BA2-1C3AE947535F}" type="pres">
      <dgm:prSet presAssocID="{C7EB047D-1334-40DF-82FC-5B2096261C08}" presName="tx1" presStyleLbl="revTx" presStyleIdx="0" presStyleCnt="3"/>
      <dgm:spPr/>
    </dgm:pt>
    <dgm:pt modelId="{F154FB41-E861-3243-952C-7C175235F0F7}" type="pres">
      <dgm:prSet presAssocID="{C7EB047D-1334-40DF-82FC-5B2096261C08}" presName="vert1" presStyleCnt="0"/>
      <dgm:spPr/>
    </dgm:pt>
    <dgm:pt modelId="{B4D6261D-CBB6-E14F-8399-0A4A1FD276D6}" type="pres">
      <dgm:prSet presAssocID="{9621592F-BFF1-455D-BC55-6DDB703A8CD7}" presName="thickLine" presStyleLbl="alignNode1" presStyleIdx="1" presStyleCnt="3"/>
      <dgm:spPr/>
    </dgm:pt>
    <dgm:pt modelId="{0FCC4675-B1EE-B24B-A964-5BEDA48014B3}" type="pres">
      <dgm:prSet presAssocID="{9621592F-BFF1-455D-BC55-6DDB703A8CD7}" presName="horz1" presStyleCnt="0"/>
      <dgm:spPr/>
    </dgm:pt>
    <dgm:pt modelId="{D8A3C23A-9D18-E94F-807A-77EAD8165B98}" type="pres">
      <dgm:prSet presAssocID="{9621592F-BFF1-455D-BC55-6DDB703A8CD7}" presName="tx1" presStyleLbl="revTx" presStyleIdx="1" presStyleCnt="3"/>
      <dgm:spPr/>
    </dgm:pt>
    <dgm:pt modelId="{139AD4FD-4934-194A-8F90-C443A3B061BD}" type="pres">
      <dgm:prSet presAssocID="{9621592F-BFF1-455D-BC55-6DDB703A8CD7}" presName="vert1" presStyleCnt="0"/>
      <dgm:spPr/>
    </dgm:pt>
    <dgm:pt modelId="{845653A0-024E-B94F-9F92-DFB4F724D7A0}" type="pres">
      <dgm:prSet presAssocID="{9290EC15-8402-47C3-B32E-E2935FCA7B01}" presName="thickLine" presStyleLbl="alignNode1" presStyleIdx="2" presStyleCnt="3"/>
      <dgm:spPr/>
    </dgm:pt>
    <dgm:pt modelId="{75F3F2E2-3E26-FF4B-8B46-017A595AA400}" type="pres">
      <dgm:prSet presAssocID="{9290EC15-8402-47C3-B32E-E2935FCA7B01}" presName="horz1" presStyleCnt="0"/>
      <dgm:spPr/>
    </dgm:pt>
    <dgm:pt modelId="{7ED02EB1-8D02-FF42-933B-FEAA6CE45B56}" type="pres">
      <dgm:prSet presAssocID="{9290EC15-8402-47C3-B32E-E2935FCA7B01}" presName="tx1" presStyleLbl="revTx" presStyleIdx="2" presStyleCnt="3"/>
      <dgm:spPr/>
    </dgm:pt>
    <dgm:pt modelId="{964D7D30-74FE-814C-83C8-718D6E48F41D}" type="pres">
      <dgm:prSet presAssocID="{9290EC15-8402-47C3-B32E-E2935FCA7B01}" presName="vert1" presStyleCnt="0"/>
      <dgm:spPr/>
    </dgm:pt>
  </dgm:ptLst>
  <dgm:cxnLst>
    <dgm:cxn modelId="{4E523736-1139-49BD-9D84-9D33BCE17B62}" srcId="{A169EECE-2F48-492F-AB49-B0588959BCDB}" destId="{C7EB047D-1334-40DF-82FC-5B2096261C08}" srcOrd="0" destOrd="0" parTransId="{01ADDD4A-7738-44E2-A524-167658B69388}" sibTransId="{32755622-FF10-43EE-BEEB-22BA639C1CC9}"/>
    <dgm:cxn modelId="{D45FEE39-C46F-574E-902B-05E9F3253EA3}" type="presOf" srcId="{C7EB047D-1334-40DF-82FC-5B2096261C08}" destId="{A055EF8B-5540-9447-9BA2-1C3AE947535F}" srcOrd="0" destOrd="0" presId="urn:microsoft.com/office/officeart/2008/layout/LinedList"/>
    <dgm:cxn modelId="{C9070A43-2D4E-384D-84E4-231C06AF38C8}" type="presOf" srcId="{9621592F-BFF1-455D-BC55-6DDB703A8CD7}" destId="{D8A3C23A-9D18-E94F-807A-77EAD8165B98}" srcOrd="0" destOrd="0" presId="urn:microsoft.com/office/officeart/2008/layout/LinedList"/>
    <dgm:cxn modelId="{870F9E68-5803-DB46-979D-2A1592360602}" type="presOf" srcId="{A169EECE-2F48-492F-AB49-B0588959BCDB}" destId="{0E5CF216-6C4C-C143-821A-18A431AB6C77}" srcOrd="0" destOrd="0" presId="urn:microsoft.com/office/officeart/2008/layout/LinedList"/>
    <dgm:cxn modelId="{F6DFF491-50F8-4F1A-8AF5-CC7EF734F570}" srcId="{A169EECE-2F48-492F-AB49-B0588959BCDB}" destId="{9290EC15-8402-47C3-B32E-E2935FCA7B01}" srcOrd="2" destOrd="0" parTransId="{5E400040-9A56-47F6-B334-F03F744089D6}" sibTransId="{012E2607-6B36-430D-A7CF-42025E2678C8}"/>
    <dgm:cxn modelId="{0E5CA3A7-992C-6240-98F7-C35F1EDA61AD}" type="presOf" srcId="{9290EC15-8402-47C3-B32E-E2935FCA7B01}" destId="{7ED02EB1-8D02-FF42-933B-FEAA6CE45B56}" srcOrd="0" destOrd="0" presId="urn:microsoft.com/office/officeart/2008/layout/LinedList"/>
    <dgm:cxn modelId="{99CA24B2-3F55-4C13-B10B-DF2D29D09D5B}" srcId="{A169EECE-2F48-492F-AB49-B0588959BCDB}" destId="{9621592F-BFF1-455D-BC55-6DDB703A8CD7}" srcOrd="1" destOrd="0" parTransId="{D26AECC7-5445-436E-95C6-01ABC7E0C099}" sibTransId="{E8061CD9-7B19-4765-8487-5B8C9BEC53CF}"/>
    <dgm:cxn modelId="{69F08F93-A5E1-0F42-BA4D-8649D0D10CD4}" type="presParOf" srcId="{0E5CF216-6C4C-C143-821A-18A431AB6C77}" destId="{FF9C3BDF-A8FC-F74B-A850-B9837182F772}" srcOrd="0" destOrd="0" presId="urn:microsoft.com/office/officeart/2008/layout/LinedList"/>
    <dgm:cxn modelId="{F5F89BE4-14B9-8145-A3F8-840C220C43FD}" type="presParOf" srcId="{0E5CF216-6C4C-C143-821A-18A431AB6C77}" destId="{0FF5BA22-9D5E-5442-9EB0-DFA636B0B139}" srcOrd="1" destOrd="0" presId="urn:microsoft.com/office/officeart/2008/layout/LinedList"/>
    <dgm:cxn modelId="{3424B204-6AB3-4B4E-BBC8-7B0A20B15828}" type="presParOf" srcId="{0FF5BA22-9D5E-5442-9EB0-DFA636B0B139}" destId="{A055EF8B-5540-9447-9BA2-1C3AE947535F}" srcOrd="0" destOrd="0" presId="urn:microsoft.com/office/officeart/2008/layout/LinedList"/>
    <dgm:cxn modelId="{E77EFBF3-45D0-684D-81AD-D39025EF7823}" type="presParOf" srcId="{0FF5BA22-9D5E-5442-9EB0-DFA636B0B139}" destId="{F154FB41-E861-3243-952C-7C175235F0F7}" srcOrd="1" destOrd="0" presId="urn:microsoft.com/office/officeart/2008/layout/LinedList"/>
    <dgm:cxn modelId="{840A2904-95F0-6844-BCDB-0732039C3772}" type="presParOf" srcId="{0E5CF216-6C4C-C143-821A-18A431AB6C77}" destId="{B4D6261D-CBB6-E14F-8399-0A4A1FD276D6}" srcOrd="2" destOrd="0" presId="urn:microsoft.com/office/officeart/2008/layout/LinedList"/>
    <dgm:cxn modelId="{F0B54563-36DF-CD4A-AD19-7EAA5CE22074}" type="presParOf" srcId="{0E5CF216-6C4C-C143-821A-18A431AB6C77}" destId="{0FCC4675-B1EE-B24B-A964-5BEDA48014B3}" srcOrd="3" destOrd="0" presId="urn:microsoft.com/office/officeart/2008/layout/LinedList"/>
    <dgm:cxn modelId="{7FF36EE9-1A47-B44C-899E-0C4F2DF11129}" type="presParOf" srcId="{0FCC4675-B1EE-B24B-A964-5BEDA48014B3}" destId="{D8A3C23A-9D18-E94F-807A-77EAD8165B98}" srcOrd="0" destOrd="0" presId="urn:microsoft.com/office/officeart/2008/layout/LinedList"/>
    <dgm:cxn modelId="{DBD7F8DD-2168-4443-A64C-83E71D4BFB18}" type="presParOf" srcId="{0FCC4675-B1EE-B24B-A964-5BEDA48014B3}" destId="{139AD4FD-4934-194A-8F90-C443A3B061BD}" srcOrd="1" destOrd="0" presId="urn:microsoft.com/office/officeart/2008/layout/LinedList"/>
    <dgm:cxn modelId="{EDC05246-A8FD-0F44-94FF-F6B7F052B530}" type="presParOf" srcId="{0E5CF216-6C4C-C143-821A-18A431AB6C77}" destId="{845653A0-024E-B94F-9F92-DFB4F724D7A0}" srcOrd="4" destOrd="0" presId="urn:microsoft.com/office/officeart/2008/layout/LinedList"/>
    <dgm:cxn modelId="{CD2D1A2C-20D3-0D4F-9548-2E58FDBEF962}" type="presParOf" srcId="{0E5CF216-6C4C-C143-821A-18A431AB6C77}" destId="{75F3F2E2-3E26-FF4B-8B46-017A595AA400}" srcOrd="5" destOrd="0" presId="urn:microsoft.com/office/officeart/2008/layout/LinedList"/>
    <dgm:cxn modelId="{57201FFB-BE6F-2440-86B8-28007C0B2439}" type="presParOf" srcId="{75F3F2E2-3E26-FF4B-8B46-017A595AA400}" destId="{7ED02EB1-8D02-FF42-933B-FEAA6CE45B56}" srcOrd="0" destOrd="0" presId="urn:microsoft.com/office/officeart/2008/layout/LinedList"/>
    <dgm:cxn modelId="{5DE3B809-D8AA-6343-8468-37F7F7F4CBDD}" type="presParOf" srcId="{75F3F2E2-3E26-FF4B-8B46-017A595AA400}" destId="{964D7D30-74FE-814C-83C8-718D6E48F41D}"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59ECFD-B520-4546-BA0C-0F69F3D5021E}"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4835319-D22E-4C2D-AE31-D4F9ABA737AF}">
      <dgm:prSet custT="1"/>
      <dgm:spPr/>
      <dgm:t>
        <a:bodyPr/>
        <a:lstStyle/>
        <a:p>
          <a:pPr>
            <a:defRPr b="1"/>
          </a:pPr>
          <a:r>
            <a:rPr lang="en-US" sz="1600" baseline="0" dirty="0"/>
            <a:t>The content-based recommender system is highly based on the similarity calculation among items. The similarity or closeness of items is measured based on the similarity in the content or features of those items. </a:t>
          </a:r>
          <a:endParaRPr lang="en-US" sz="1600" dirty="0"/>
        </a:p>
      </dgm:t>
    </dgm:pt>
    <dgm:pt modelId="{243EA46E-6FC6-4C3D-BCCF-8D4B4792983F}" type="parTrans" cxnId="{B5DE7D22-BAF6-4CB4-AE5C-C893132790C8}">
      <dgm:prSet/>
      <dgm:spPr/>
      <dgm:t>
        <a:bodyPr/>
        <a:lstStyle/>
        <a:p>
          <a:endParaRPr lang="en-US" sz="1400"/>
        </a:p>
      </dgm:t>
    </dgm:pt>
    <dgm:pt modelId="{A5E65E2F-61C3-4C1E-A5D9-37264C68D50A}" type="sibTrans" cxnId="{B5DE7D22-BAF6-4CB4-AE5C-C893132790C8}">
      <dgm:prSet/>
      <dgm:spPr/>
      <dgm:t>
        <a:bodyPr/>
        <a:lstStyle/>
        <a:p>
          <a:endParaRPr lang="en-US"/>
        </a:p>
      </dgm:t>
    </dgm:pt>
    <dgm:pt modelId="{C29ED8D5-4476-4126-AC3F-588B6948E3B0}">
      <dgm:prSet custT="1"/>
      <dgm:spPr/>
      <dgm:t>
        <a:bodyPr/>
        <a:lstStyle/>
        <a:p>
          <a:pPr>
            <a:defRPr b="1"/>
          </a:pPr>
          <a:r>
            <a:rPr lang="en-US" sz="1600" baseline="0" dirty="0"/>
            <a:t>Next we are going to introduce using the unsupervised machine learning method to build a content-based course recommender system. The features we will use to compute the similarity will be:</a:t>
          </a:r>
          <a:endParaRPr lang="en-US" sz="1600" dirty="0"/>
        </a:p>
      </dgm:t>
    </dgm:pt>
    <dgm:pt modelId="{0EA6F8EE-CCDB-4CC5-9CA2-BD47F88E1CD0}" type="parTrans" cxnId="{10CE7CBA-8FC9-4155-B989-2CECEC98DFEB}">
      <dgm:prSet/>
      <dgm:spPr/>
      <dgm:t>
        <a:bodyPr/>
        <a:lstStyle/>
        <a:p>
          <a:endParaRPr lang="en-US" sz="1400"/>
        </a:p>
      </dgm:t>
    </dgm:pt>
    <dgm:pt modelId="{3C372D6F-9EA8-444A-8D1B-7ED55BF5D4CE}" type="sibTrans" cxnId="{10CE7CBA-8FC9-4155-B989-2CECEC98DFEB}">
      <dgm:prSet/>
      <dgm:spPr/>
      <dgm:t>
        <a:bodyPr/>
        <a:lstStyle/>
        <a:p>
          <a:endParaRPr lang="en-US"/>
        </a:p>
      </dgm:t>
    </dgm:pt>
    <dgm:pt modelId="{F40C0ACD-4F9C-49BF-950A-C9D8AD15C0F9}">
      <dgm:prSet custT="1"/>
      <dgm:spPr/>
      <dgm:t>
        <a:bodyPr/>
        <a:lstStyle/>
        <a:p>
          <a:pPr>
            <a:buFont typeface="Arial" panose="020B0604020202020204" pitchFamily="34" charset="0"/>
            <a:buChar char="•"/>
          </a:pPr>
          <a:r>
            <a:rPr lang="en-US" sz="1600" baseline="0" dirty="0"/>
            <a:t>Course genres</a:t>
          </a:r>
          <a:endParaRPr lang="en-US" sz="1600" dirty="0"/>
        </a:p>
      </dgm:t>
    </dgm:pt>
    <dgm:pt modelId="{0444C412-D1F0-474D-BB04-B4108E8C4FBC}" type="parTrans" cxnId="{216A4D8A-A707-4D2A-B1A5-552764DCBE93}">
      <dgm:prSet/>
      <dgm:spPr/>
      <dgm:t>
        <a:bodyPr/>
        <a:lstStyle/>
        <a:p>
          <a:endParaRPr lang="en-US" sz="1400"/>
        </a:p>
      </dgm:t>
    </dgm:pt>
    <dgm:pt modelId="{E5C14CA3-C63E-4D0B-9341-5F1E9C2289B2}" type="sibTrans" cxnId="{216A4D8A-A707-4D2A-B1A5-552764DCBE93}">
      <dgm:prSet/>
      <dgm:spPr/>
      <dgm:t>
        <a:bodyPr/>
        <a:lstStyle/>
        <a:p>
          <a:endParaRPr lang="en-US"/>
        </a:p>
      </dgm:t>
    </dgm:pt>
    <dgm:pt modelId="{B5408BA9-B509-4401-A740-A9CEF726C36E}">
      <dgm:prSet custT="1"/>
      <dgm:spPr/>
      <dgm:t>
        <a:bodyPr/>
        <a:lstStyle/>
        <a:p>
          <a:pPr>
            <a:buFont typeface="Arial" panose="020B0604020202020204" pitchFamily="34" charset="0"/>
            <a:buChar char="•"/>
          </a:pPr>
          <a:r>
            <a:rPr kumimoji="1" lang="en-US" sz="1600" baseline="0"/>
            <a:t>User interest</a:t>
          </a:r>
          <a:endParaRPr lang="en-US" sz="1600"/>
        </a:p>
      </dgm:t>
    </dgm:pt>
    <dgm:pt modelId="{D94ED15E-1302-49BF-B5B5-D724B1A5BFDE}" type="parTrans" cxnId="{6EAEBB1C-6B11-4A6D-B8BA-9FC7324FC3A7}">
      <dgm:prSet/>
      <dgm:spPr/>
      <dgm:t>
        <a:bodyPr/>
        <a:lstStyle/>
        <a:p>
          <a:endParaRPr lang="en-US" sz="1400"/>
        </a:p>
      </dgm:t>
    </dgm:pt>
    <dgm:pt modelId="{9954068C-2628-460F-8E25-B5491C10F872}" type="sibTrans" cxnId="{6EAEBB1C-6B11-4A6D-B8BA-9FC7324FC3A7}">
      <dgm:prSet/>
      <dgm:spPr/>
      <dgm:t>
        <a:bodyPr/>
        <a:lstStyle/>
        <a:p>
          <a:endParaRPr lang="en-US"/>
        </a:p>
      </dgm:t>
    </dgm:pt>
    <dgm:pt modelId="{7F0BFCF8-6476-4178-8AEC-F0D0E65A2882}">
      <dgm:prSet custT="1"/>
      <dgm:spPr/>
      <dgm:t>
        <a:bodyPr/>
        <a:lstStyle/>
        <a:p>
          <a:pPr>
            <a:buFont typeface="Arial" panose="020B0604020202020204" pitchFamily="34" charset="0"/>
            <a:buChar char="•"/>
          </a:pPr>
          <a:r>
            <a:rPr lang="en-US" sz="1600" baseline="0" dirty="0" err="1"/>
            <a:t>BoW</a:t>
          </a:r>
          <a:r>
            <a:rPr lang="en-US" sz="1600" baseline="0" dirty="0"/>
            <a:t> value (numeric feature vector transformed from course textual content)</a:t>
          </a:r>
          <a:endParaRPr lang="en-US" sz="1600" dirty="0"/>
        </a:p>
      </dgm:t>
    </dgm:pt>
    <dgm:pt modelId="{4EEB82CA-5446-4B54-90A5-5F85F84C894C}" type="parTrans" cxnId="{25CC780D-763A-43B5-BF3D-47765EEC916F}">
      <dgm:prSet/>
      <dgm:spPr/>
      <dgm:t>
        <a:bodyPr/>
        <a:lstStyle/>
        <a:p>
          <a:endParaRPr lang="en-US" sz="1400"/>
        </a:p>
      </dgm:t>
    </dgm:pt>
    <dgm:pt modelId="{EC33D394-EECA-4162-921E-1657DC067DF0}" type="sibTrans" cxnId="{25CC780D-763A-43B5-BF3D-47765EEC916F}">
      <dgm:prSet/>
      <dgm:spPr/>
      <dgm:t>
        <a:bodyPr/>
        <a:lstStyle/>
        <a:p>
          <a:endParaRPr lang="en-US"/>
        </a:p>
      </dgm:t>
    </dgm:pt>
    <dgm:pt modelId="{8144A04B-5534-476A-B16C-E68F0AF3F9C6}" type="pres">
      <dgm:prSet presAssocID="{F859ECFD-B520-4546-BA0C-0F69F3D5021E}" presName="root" presStyleCnt="0">
        <dgm:presLayoutVars>
          <dgm:dir/>
          <dgm:resizeHandles val="exact"/>
        </dgm:presLayoutVars>
      </dgm:prSet>
      <dgm:spPr/>
    </dgm:pt>
    <dgm:pt modelId="{2B56177C-6BBF-4034-A3AD-2D0B477DEFB8}" type="pres">
      <dgm:prSet presAssocID="{64835319-D22E-4C2D-AE31-D4F9ABA737AF}" presName="compNode" presStyleCnt="0"/>
      <dgm:spPr/>
    </dgm:pt>
    <dgm:pt modelId="{26B764C3-F2FB-4CF2-8A1C-E4E709B09B3E}" type="pres">
      <dgm:prSet presAssocID="{64835319-D22E-4C2D-AE31-D4F9ABA737AF}" presName="iconRect" presStyleLbl="node1" presStyleIdx="0" presStyleCnt="2" custScaleX="52742" custScaleY="3915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核取記號"/>
        </a:ext>
      </dgm:extLst>
    </dgm:pt>
    <dgm:pt modelId="{1461C73C-855F-41B6-8A5A-5EA084307D68}" type="pres">
      <dgm:prSet presAssocID="{64835319-D22E-4C2D-AE31-D4F9ABA737AF}" presName="iconSpace" presStyleCnt="0"/>
      <dgm:spPr/>
    </dgm:pt>
    <dgm:pt modelId="{2396432F-092D-4D52-A14C-AA6D7E4E3412}" type="pres">
      <dgm:prSet presAssocID="{64835319-D22E-4C2D-AE31-D4F9ABA737AF}" presName="parTx" presStyleLbl="revTx" presStyleIdx="0" presStyleCnt="4">
        <dgm:presLayoutVars>
          <dgm:chMax val="0"/>
          <dgm:chPref val="0"/>
        </dgm:presLayoutVars>
      </dgm:prSet>
      <dgm:spPr/>
    </dgm:pt>
    <dgm:pt modelId="{A2E6689B-72F5-47BD-953C-FF0B6E396A78}" type="pres">
      <dgm:prSet presAssocID="{64835319-D22E-4C2D-AE31-D4F9ABA737AF}" presName="txSpace" presStyleCnt="0"/>
      <dgm:spPr/>
    </dgm:pt>
    <dgm:pt modelId="{B6DC8483-9640-40BC-8C84-E493E8FBA7E0}" type="pres">
      <dgm:prSet presAssocID="{64835319-D22E-4C2D-AE31-D4F9ABA737AF}" presName="desTx" presStyleLbl="revTx" presStyleIdx="1" presStyleCnt="4">
        <dgm:presLayoutVars/>
      </dgm:prSet>
      <dgm:spPr/>
    </dgm:pt>
    <dgm:pt modelId="{E3C851A8-337C-4AF6-84AF-FFFBF8C2648F}" type="pres">
      <dgm:prSet presAssocID="{A5E65E2F-61C3-4C1E-A5D9-37264C68D50A}" presName="sibTrans" presStyleCnt="0"/>
      <dgm:spPr/>
    </dgm:pt>
    <dgm:pt modelId="{E6A945C3-0D0E-4FDC-BD7B-03CAFE1C015A}" type="pres">
      <dgm:prSet presAssocID="{C29ED8D5-4476-4126-AC3F-588B6948E3B0}" presName="compNode" presStyleCnt="0"/>
      <dgm:spPr/>
    </dgm:pt>
    <dgm:pt modelId="{2976EAD1-D6BA-4552-9B0F-E41F2308A987}" type="pres">
      <dgm:prSet presAssocID="{C29ED8D5-4476-4126-AC3F-588B6948E3B0}" presName="iconRect" presStyleLbl="node1" presStyleIdx="1" presStyleCnt="2" custScaleX="96402" custScaleY="12176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教室"/>
        </a:ext>
      </dgm:extLst>
    </dgm:pt>
    <dgm:pt modelId="{80DD7DA2-C438-460C-A1F1-ECE915EB08A9}" type="pres">
      <dgm:prSet presAssocID="{C29ED8D5-4476-4126-AC3F-588B6948E3B0}" presName="iconSpace" presStyleCnt="0"/>
      <dgm:spPr/>
    </dgm:pt>
    <dgm:pt modelId="{B0144416-4F26-431B-B730-E7C3907E382B}" type="pres">
      <dgm:prSet presAssocID="{C29ED8D5-4476-4126-AC3F-588B6948E3B0}" presName="parTx" presStyleLbl="revTx" presStyleIdx="2" presStyleCnt="4">
        <dgm:presLayoutVars>
          <dgm:chMax val="0"/>
          <dgm:chPref val="0"/>
        </dgm:presLayoutVars>
      </dgm:prSet>
      <dgm:spPr/>
    </dgm:pt>
    <dgm:pt modelId="{957C4414-E941-43E0-BFBD-64F759C1DE57}" type="pres">
      <dgm:prSet presAssocID="{C29ED8D5-4476-4126-AC3F-588B6948E3B0}" presName="txSpace" presStyleCnt="0"/>
      <dgm:spPr/>
    </dgm:pt>
    <dgm:pt modelId="{1BAE8B75-A2F6-431C-8C94-62D66B828FDD}" type="pres">
      <dgm:prSet presAssocID="{C29ED8D5-4476-4126-AC3F-588B6948E3B0}" presName="desTx" presStyleLbl="revTx" presStyleIdx="3" presStyleCnt="4" custScaleX="90138" custLinFactNeighborX="8844" custLinFactNeighborY="6688">
        <dgm:presLayoutVars/>
      </dgm:prSet>
      <dgm:spPr/>
    </dgm:pt>
  </dgm:ptLst>
  <dgm:cxnLst>
    <dgm:cxn modelId="{25CC780D-763A-43B5-BF3D-47765EEC916F}" srcId="{C29ED8D5-4476-4126-AC3F-588B6948E3B0}" destId="{7F0BFCF8-6476-4178-8AEC-F0D0E65A2882}" srcOrd="2" destOrd="0" parTransId="{4EEB82CA-5446-4B54-90A5-5F85F84C894C}" sibTransId="{EC33D394-EECA-4162-921E-1657DC067DF0}"/>
    <dgm:cxn modelId="{919D1D13-38E5-B94E-8D0F-D1094F8DCC28}" type="presOf" srcId="{F859ECFD-B520-4546-BA0C-0F69F3D5021E}" destId="{8144A04B-5534-476A-B16C-E68F0AF3F9C6}" srcOrd="0" destOrd="0" presId="urn:microsoft.com/office/officeart/2018/2/layout/IconLabelDescriptionList"/>
    <dgm:cxn modelId="{6EAEBB1C-6B11-4A6D-B8BA-9FC7324FC3A7}" srcId="{C29ED8D5-4476-4126-AC3F-588B6948E3B0}" destId="{B5408BA9-B509-4401-A740-A9CEF726C36E}" srcOrd="1" destOrd="0" parTransId="{D94ED15E-1302-49BF-B5B5-D724B1A5BFDE}" sibTransId="{9954068C-2628-460F-8E25-B5491C10F872}"/>
    <dgm:cxn modelId="{B5DE7D22-BAF6-4CB4-AE5C-C893132790C8}" srcId="{F859ECFD-B520-4546-BA0C-0F69F3D5021E}" destId="{64835319-D22E-4C2D-AE31-D4F9ABA737AF}" srcOrd="0" destOrd="0" parTransId="{243EA46E-6FC6-4C3D-BCCF-8D4B4792983F}" sibTransId="{A5E65E2F-61C3-4C1E-A5D9-37264C68D50A}"/>
    <dgm:cxn modelId="{B310275A-DAC5-6B40-8FA8-7774C1F636E4}" type="presOf" srcId="{F40C0ACD-4F9C-49BF-950A-C9D8AD15C0F9}" destId="{1BAE8B75-A2F6-431C-8C94-62D66B828FDD}" srcOrd="0" destOrd="0" presId="urn:microsoft.com/office/officeart/2018/2/layout/IconLabelDescriptionList"/>
    <dgm:cxn modelId="{E05A407E-4EB6-B342-97BD-951E64494B00}" type="presOf" srcId="{7F0BFCF8-6476-4178-8AEC-F0D0E65A2882}" destId="{1BAE8B75-A2F6-431C-8C94-62D66B828FDD}" srcOrd="0" destOrd="2" presId="urn:microsoft.com/office/officeart/2018/2/layout/IconLabelDescriptionList"/>
    <dgm:cxn modelId="{5F49EB82-8786-144A-A56B-ACB2CF78CD66}" type="presOf" srcId="{B5408BA9-B509-4401-A740-A9CEF726C36E}" destId="{1BAE8B75-A2F6-431C-8C94-62D66B828FDD}" srcOrd="0" destOrd="1" presId="urn:microsoft.com/office/officeart/2018/2/layout/IconLabelDescriptionList"/>
    <dgm:cxn modelId="{216A4D8A-A707-4D2A-B1A5-552764DCBE93}" srcId="{C29ED8D5-4476-4126-AC3F-588B6948E3B0}" destId="{F40C0ACD-4F9C-49BF-950A-C9D8AD15C0F9}" srcOrd="0" destOrd="0" parTransId="{0444C412-D1F0-474D-BB04-B4108E8C4FBC}" sibTransId="{E5C14CA3-C63E-4D0B-9341-5F1E9C2289B2}"/>
    <dgm:cxn modelId="{A7AA38AE-8413-8C45-8F3D-A364236FA225}" type="presOf" srcId="{64835319-D22E-4C2D-AE31-D4F9ABA737AF}" destId="{2396432F-092D-4D52-A14C-AA6D7E4E3412}" srcOrd="0" destOrd="0" presId="urn:microsoft.com/office/officeart/2018/2/layout/IconLabelDescriptionList"/>
    <dgm:cxn modelId="{10CE7CBA-8FC9-4155-B989-2CECEC98DFEB}" srcId="{F859ECFD-B520-4546-BA0C-0F69F3D5021E}" destId="{C29ED8D5-4476-4126-AC3F-588B6948E3B0}" srcOrd="1" destOrd="0" parTransId="{0EA6F8EE-CCDB-4CC5-9CA2-BD47F88E1CD0}" sibTransId="{3C372D6F-9EA8-444A-8D1B-7ED55BF5D4CE}"/>
    <dgm:cxn modelId="{30ED3DC6-AE55-DB42-84B3-87DC1C917922}" type="presOf" srcId="{C29ED8D5-4476-4126-AC3F-588B6948E3B0}" destId="{B0144416-4F26-431B-B730-E7C3907E382B}" srcOrd="0" destOrd="0" presId="urn:microsoft.com/office/officeart/2018/2/layout/IconLabelDescriptionList"/>
    <dgm:cxn modelId="{9562FA8C-97EA-E041-B8E2-2BC11C6F1729}" type="presParOf" srcId="{8144A04B-5534-476A-B16C-E68F0AF3F9C6}" destId="{2B56177C-6BBF-4034-A3AD-2D0B477DEFB8}" srcOrd="0" destOrd="0" presId="urn:microsoft.com/office/officeart/2018/2/layout/IconLabelDescriptionList"/>
    <dgm:cxn modelId="{CF532788-8D2A-7D40-86E0-A8FF68998C64}" type="presParOf" srcId="{2B56177C-6BBF-4034-A3AD-2D0B477DEFB8}" destId="{26B764C3-F2FB-4CF2-8A1C-E4E709B09B3E}" srcOrd="0" destOrd="0" presId="urn:microsoft.com/office/officeart/2018/2/layout/IconLabelDescriptionList"/>
    <dgm:cxn modelId="{BC76A465-7E2B-894C-ACFE-EBB8B1EA0020}" type="presParOf" srcId="{2B56177C-6BBF-4034-A3AD-2D0B477DEFB8}" destId="{1461C73C-855F-41B6-8A5A-5EA084307D68}" srcOrd="1" destOrd="0" presId="urn:microsoft.com/office/officeart/2018/2/layout/IconLabelDescriptionList"/>
    <dgm:cxn modelId="{577B7A87-1226-BE44-8918-7DA6FA92151A}" type="presParOf" srcId="{2B56177C-6BBF-4034-A3AD-2D0B477DEFB8}" destId="{2396432F-092D-4D52-A14C-AA6D7E4E3412}" srcOrd="2" destOrd="0" presId="urn:microsoft.com/office/officeart/2018/2/layout/IconLabelDescriptionList"/>
    <dgm:cxn modelId="{D2A3CEDC-4596-EB4E-9660-486DA6EC7A51}" type="presParOf" srcId="{2B56177C-6BBF-4034-A3AD-2D0B477DEFB8}" destId="{A2E6689B-72F5-47BD-953C-FF0B6E396A78}" srcOrd="3" destOrd="0" presId="urn:microsoft.com/office/officeart/2018/2/layout/IconLabelDescriptionList"/>
    <dgm:cxn modelId="{68F77070-513B-3440-BA4C-4699B16C4E56}" type="presParOf" srcId="{2B56177C-6BBF-4034-A3AD-2D0B477DEFB8}" destId="{B6DC8483-9640-40BC-8C84-E493E8FBA7E0}" srcOrd="4" destOrd="0" presId="urn:microsoft.com/office/officeart/2018/2/layout/IconLabelDescriptionList"/>
    <dgm:cxn modelId="{4DB7A7B2-1CD1-6440-98FB-0EA756BD7B7A}" type="presParOf" srcId="{8144A04B-5534-476A-B16C-E68F0AF3F9C6}" destId="{E3C851A8-337C-4AF6-84AF-FFFBF8C2648F}" srcOrd="1" destOrd="0" presId="urn:microsoft.com/office/officeart/2018/2/layout/IconLabelDescriptionList"/>
    <dgm:cxn modelId="{8FC17118-BBE4-D44D-A327-410C280788DF}" type="presParOf" srcId="{8144A04B-5534-476A-B16C-E68F0AF3F9C6}" destId="{E6A945C3-0D0E-4FDC-BD7B-03CAFE1C015A}" srcOrd="2" destOrd="0" presId="urn:microsoft.com/office/officeart/2018/2/layout/IconLabelDescriptionList"/>
    <dgm:cxn modelId="{91C1F741-67B2-144B-A93C-1C4483753101}" type="presParOf" srcId="{E6A945C3-0D0E-4FDC-BD7B-03CAFE1C015A}" destId="{2976EAD1-D6BA-4552-9B0F-E41F2308A987}" srcOrd="0" destOrd="0" presId="urn:microsoft.com/office/officeart/2018/2/layout/IconLabelDescriptionList"/>
    <dgm:cxn modelId="{E91A760D-CC4E-744C-9E9A-3395AB5A3742}" type="presParOf" srcId="{E6A945C3-0D0E-4FDC-BD7B-03CAFE1C015A}" destId="{80DD7DA2-C438-460C-A1F1-ECE915EB08A9}" srcOrd="1" destOrd="0" presId="urn:microsoft.com/office/officeart/2018/2/layout/IconLabelDescriptionList"/>
    <dgm:cxn modelId="{7FAED852-5C2D-0946-94EB-5F38EB0605A2}" type="presParOf" srcId="{E6A945C3-0D0E-4FDC-BD7B-03CAFE1C015A}" destId="{B0144416-4F26-431B-B730-E7C3907E382B}" srcOrd="2" destOrd="0" presId="urn:microsoft.com/office/officeart/2018/2/layout/IconLabelDescriptionList"/>
    <dgm:cxn modelId="{F035E335-58BF-9545-A6AC-DB174ECC7A0B}" type="presParOf" srcId="{E6A945C3-0D0E-4FDC-BD7B-03CAFE1C015A}" destId="{957C4414-E941-43E0-BFBD-64F759C1DE57}" srcOrd="3" destOrd="0" presId="urn:microsoft.com/office/officeart/2018/2/layout/IconLabelDescriptionList"/>
    <dgm:cxn modelId="{9C5E4DBE-F3F6-FE41-BD77-C3D99D4E425B}" type="presParOf" srcId="{E6A945C3-0D0E-4FDC-BD7B-03CAFE1C015A}" destId="{1BAE8B75-A2F6-431C-8C94-62D66B828FDD}" srcOrd="4" destOrd="0" presId="urn:microsoft.com/office/officeart/2018/2/layout/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dirty="0">
              <a:solidFill>
                <a:schemeClr val="bg1"/>
              </a:solidFill>
            </a:rPr>
            <a:t>Load</a:t>
          </a: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dirty="0">
              <a:solidFill>
                <a:schemeClr val="tx1"/>
              </a:solidFill>
            </a:rPr>
            <a:t>Load course genre </a:t>
          </a:r>
          <a:r>
            <a:rPr lang="en-US" sz="1400" dirty="0" err="1">
              <a:solidFill>
                <a:schemeClr val="tx1"/>
              </a:solidFill>
            </a:rPr>
            <a:t>dataframe</a:t>
          </a:r>
          <a:r>
            <a:rPr lang="en-US" sz="1400" dirty="0">
              <a:solidFill>
                <a:schemeClr val="tx1"/>
              </a:solidFill>
            </a:rPr>
            <a:t>: contains course id, course title, course attributes</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1E5E4782-AD01-4BDF-881C-B8D10B683694}">
      <dgm:prSet custT="1"/>
      <dgm:spPr/>
      <dgm:t>
        <a:bodyPr/>
        <a:lstStyle/>
        <a:p>
          <a:r>
            <a:rPr lang="en-US" sz="1400">
              <a:solidFill>
                <a:schemeClr val="tx1"/>
              </a:solidFill>
            </a:rPr>
            <a:t>Load user profile dataframe: contains course interest for each user</a:t>
          </a:r>
        </a:p>
      </dgm:t>
    </dgm:pt>
    <dgm:pt modelId="{B8694A4C-8540-4C83-8103-7A96C6C96155}" type="parTrans" cxnId="{9515F2F5-8CE7-4735-99CA-CA3EA99E3333}">
      <dgm:prSet/>
      <dgm:spPr/>
      <dgm:t>
        <a:bodyPr/>
        <a:lstStyle/>
        <a:p>
          <a:endParaRPr lang="en-US" sz="1200">
            <a:solidFill>
              <a:srgbClr val="0B49CB"/>
            </a:solidFill>
          </a:endParaRPr>
        </a:p>
      </dgm:t>
    </dgm:pt>
    <dgm:pt modelId="{34335C2A-9907-440B-885B-541AAB8B4675}" type="sibTrans" cxnId="{9515F2F5-8CE7-4735-99CA-CA3EA99E3333}">
      <dgm:prSet/>
      <dgm:spPr/>
      <dgm:t>
        <a:bodyPr/>
        <a:lstStyle/>
        <a:p>
          <a:endParaRPr lang="en-US" sz="1200">
            <a:solidFill>
              <a:srgbClr val="0B49CB"/>
            </a:solidFill>
          </a:endParaRPr>
        </a:p>
      </dgm:t>
    </dgm:pt>
    <dgm:pt modelId="{55B90DDF-083E-4245-80E8-3C282A83A3C4}">
      <dgm:prSet custT="1"/>
      <dgm:spPr/>
      <dgm:t>
        <a:bodyPr/>
        <a:lstStyle/>
        <a:p>
          <a:r>
            <a:rPr lang="en-US" sz="1400">
              <a:solidFill>
                <a:schemeClr val="tx1"/>
              </a:solidFill>
            </a:rPr>
            <a:t>Load test dataframe: contains users to whom we want to make recommendation</a:t>
          </a:r>
        </a:p>
      </dgm:t>
    </dgm:pt>
    <dgm:pt modelId="{3D29B039-6FCF-4555-83F2-C428ECB2FAC3}" type="parTrans" cxnId="{5CBF7CC8-6725-4BFB-81AC-2FECE909D919}">
      <dgm:prSet/>
      <dgm:spPr/>
      <dgm:t>
        <a:bodyPr/>
        <a:lstStyle/>
        <a:p>
          <a:endParaRPr lang="en-US" sz="1200">
            <a:solidFill>
              <a:srgbClr val="0B49CB"/>
            </a:solidFill>
          </a:endParaRPr>
        </a:p>
      </dgm:t>
    </dgm:pt>
    <dgm:pt modelId="{2F1C1071-5076-4E67-A499-A453732D91EF}" type="sibTrans" cxnId="{5CBF7CC8-6725-4BFB-81AC-2FECE909D919}">
      <dgm:prSet/>
      <dgm:spPr/>
      <dgm:t>
        <a:bodyPr/>
        <a:lstStyle/>
        <a:p>
          <a:endParaRPr lang="en-US" sz="1200">
            <a:solidFill>
              <a:srgbClr val="0B49CB"/>
            </a:solidFill>
          </a:endParaRPr>
        </a:p>
      </dgm:t>
    </dgm:pt>
    <dgm:pt modelId="{D71DF388-6479-43D8-9A9D-8468064F32A0}">
      <dgm:prSet custT="1"/>
      <dgm:spPr/>
      <dgm:t>
        <a:bodyPr/>
        <a:lstStyle/>
        <a:p>
          <a:r>
            <a:rPr lang="en-US" sz="1400" dirty="0">
              <a:solidFill>
                <a:schemeClr val="bg1"/>
              </a:solidFill>
            </a:rPr>
            <a:t>Process</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a:solidFill>
                <a:schemeClr val="tx1"/>
              </a:solidFill>
            </a:rPr>
            <a:t>Process features</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6AECC50D-84C6-4B12-925B-152F9DD1BD4D}">
      <dgm:prSet custT="1"/>
      <dgm:spPr/>
      <dgm:t>
        <a:bodyPr/>
        <a:lstStyle/>
        <a:p>
          <a:r>
            <a:rPr lang="en-US" sz="1400">
              <a:solidFill>
                <a:schemeClr val="tx1"/>
              </a:solidFill>
            </a:rPr>
            <a:t>Create user profile vector based on course genre and rating</a:t>
          </a:r>
        </a:p>
      </dgm:t>
    </dgm:pt>
    <dgm:pt modelId="{22C17CC0-6BCA-4D17-BCF0-F7469B74F357}" type="parTrans" cxnId="{18FD1E70-DC12-464C-AB76-9039193CAEFF}">
      <dgm:prSet/>
      <dgm:spPr/>
      <dgm:t>
        <a:bodyPr/>
        <a:lstStyle/>
        <a:p>
          <a:endParaRPr lang="en-US" sz="1200">
            <a:solidFill>
              <a:srgbClr val="0B49CB"/>
            </a:solidFill>
          </a:endParaRPr>
        </a:p>
      </dgm:t>
    </dgm:pt>
    <dgm:pt modelId="{89E86865-2936-4164-8CB2-D139E5135215}" type="sibTrans" cxnId="{18FD1E70-DC12-464C-AB76-9039193CAEFF}">
      <dgm:prSet/>
      <dgm:spPr/>
      <dgm:t>
        <a:bodyPr/>
        <a:lstStyle/>
        <a:p>
          <a:endParaRPr lang="en-US" sz="1200">
            <a:solidFill>
              <a:srgbClr val="0B49CB"/>
            </a:solidFill>
          </a:endParaRPr>
        </a:p>
      </dgm:t>
    </dgm:pt>
    <dgm:pt modelId="{673D663F-772F-4DC3-8B79-47D5CC657434}">
      <dgm:prSet custT="1"/>
      <dgm:spPr/>
      <dgm:t>
        <a:bodyPr/>
        <a:lstStyle/>
        <a:p>
          <a:r>
            <a:rPr lang="en-US" sz="1400" dirty="0">
              <a:solidFill>
                <a:schemeClr val="tx1"/>
              </a:solidFill>
            </a:rPr>
            <a:t>Create list of unenrolled courses for each user</a:t>
          </a:r>
        </a:p>
      </dgm:t>
    </dgm:pt>
    <dgm:pt modelId="{B805997B-F3D1-4E9E-AD58-038C05C3AE90}" type="parTrans" cxnId="{D5BADE17-7A18-4804-99D3-1390DE4E3034}">
      <dgm:prSet/>
      <dgm:spPr/>
      <dgm:t>
        <a:bodyPr/>
        <a:lstStyle/>
        <a:p>
          <a:endParaRPr lang="en-US" sz="1200">
            <a:solidFill>
              <a:srgbClr val="0B49CB"/>
            </a:solidFill>
          </a:endParaRPr>
        </a:p>
      </dgm:t>
    </dgm:pt>
    <dgm:pt modelId="{D0EDCC96-FDC4-450E-8631-D8C764606DE9}" type="sibTrans" cxnId="{D5BADE17-7A18-4804-99D3-1390DE4E3034}">
      <dgm:prSet/>
      <dgm:spPr/>
      <dgm:t>
        <a:bodyPr/>
        <a:lstStyle/>
        <a:p>
          <a:endParaRPr lang="en-US" sz="1200">
            <a:solidFill>
              <a:srgbClr val="0B49CB"/>
            </a:solidFill>
          </a:endParaRPr>
        </a:p>
      </dgm:t>
    </dgm:pt>
    <dgm:pt modelId="{C73E2C0D-029C-413C-8765-698440130039}">
      <dgm:prSet custT="1"/>
      <dgm:spPr/>
      <dgm:t>
        <a:bodyPr/>
        <a:lstStyle/>
        <a:p>
          <a:r>
            <a:rPr lang="en-US" sz="1400" dirty="0">
              <a:solidFill>
                <a:schemeClr val="tx1"/>
              </a:solidFill>
            </a:rPr>
            <a:t>With respective of each user, create course genre vector for each unenrolled course</a:t>
          </a:r>
        </a:p>
      </dgm:t>
    </dgm:pt>
    <dgm:pt modelId="{4DC0D8AF-E611-4217-8655-212835E01D39}" type="parTrans" cxnId="{AB9106BD-6571-4943-A409-3C2CF884ACD2}">
      <dgm:prSet/>
      <dgm:spPr/>
      <dgm:t>
        <a:bodyPr/>
        <a:lstStyle/>
        <a:p>
          <a:endParaRPr lang="en-US" sz="1200">
            <a:solidFill>
              <a:srgbClr val="0B49CB"/>
            </a:solidFill>
          </a:endParaRPr>
        </a:p>
      </dgm:t>
    </dgm:pt>
    <dgm:pt modelId="{7FEDF90D-DCAB-45A9-8D14-39E1B0C82264}" type="sibTrans" cxnId="{AB9106BD-6571-4943-A409-3C2CF884ACD2}">
      <dgm:prSet/>
      <dgm:spPr/>
      <dgm:t>
        <a:bodyPr/>
        <a:lstStyle/>
        <a:p>
          <a:endParaRPr lang="en-US" sz="1200">
            <a:solidFill>
              <a:srgbClr val="0B49CB"/>
            </a:solidFill>
          </a:endParaRPr>
        </a:p>
      </dgm:t>
    </dgm:pt>
    <dgm:pt modelId="{E87CDF94-9202-4DF5-9343-62FA0EA59BD4}">
      <dgm:prSet custT="1"/>
      <dgm:spPr/>
      <dgm:t>
        <a:bodyPr/>
        <a:lstStyle/>
        <a:p>
          <a:r>
            <a:rPr lang="en-US" sz="1400" b="1">
              <a:solidFill>
                <a:schemeClr val="tx1"/>
              </a:solidFill>
            </a:rPr>
            <a:t>Compute recommendation score</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8E299F73-F46F-4886-A856-C5E4EAA5E67E}">
      <dgm:prSet custT="1"/>
      <dgm:spPr/>
      <dgm:t>
        <a:bodyPr/>
        <a:lstStyle/>
        <a:p>
          <a:r>
            <a:rPr lang="en-US" sz="1400" dirty="0">
              <a:solidFill>
                <a:schemeClr val="tx1"/>
              </a:solidFill>
            </a:rPr>
            <a:t>Calculate recommendation score by using dot product between user profile vector for a single user and the course genre vector for a specific enrolled course</a:t>
          </a:r>
        </a:p>
      </dgm:t>
    </dgm:pt>
    <dgm:pt modelId="{70BCDB3E-FE6D-4A83-9A17-681AE50C9C32}" type="parTrans" cxnId="{E5C544B1-D74E-4C38-9521-CCE3215C4381}">
      <dgm:prSet/>
      <dgm:spPr/>
      <dgm:t>
        <a:bodyPr/>
        <a:lstStyle/>
        <a:p>
          <a:endParaRPr lang="en-US" sz="1200">
            <a:solidFill>
              <a:srgbClr val="0B49CB"/>
            </a:solidFill>
          </a:endParaRPr>
        </a:p>
      </dgm:t>
    </dgm:pt>
    <dgm:pt modelId="{A3145B37-5312-4F49-8BEC-52D09B96F39D}" type="sibTrans" cxnId="{E5C544B1-D74E-4C38-9521-CCE3215C4381}">
      <dgm:prSet/>
      <dgm:spPr/>
      <dgm:t>
        <a:bodyPr/>
        <a:lstStyle/>
        <a:p>
          <a:endParaRPr lang="en-US" sz="1200">
            <a:solidFill>
              <a:srgbClr val="0B49CB"/>
            </a:solidFill>
          </a:endParaRPr>
        </a:p>
      </dgm:t>
    </dgm:pt>
    <dgm:pt modelId="{9AE83821-2DC8-49FE-9DD3-580C7ACD581D}">
      <dgm:prSet custT="1"/>
      <dgm:spPr/>
      <dgm:t>
        <a:bodyPr/>
        <a:lstStyle/>
        <a:p>
          <a:r>
            <a:rPr lang="en-US" sz="1400" dirty="0">
              <a:solidFill>
                <a:schemeClr val="bg1"/>
              </a:solidFill>
            </a:rPr>
            <a:t>Recommend</a:t>
          </a: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dirty="0">
              <a:solidFill>
                <a:schemeClr val="tx1"/>
              </a:solidFill>
            </a:rPr>
            <a:t>Recommend courses</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6D0DF20A-E18A-448D-8DC7-CF9C9A14F9DC}">
      <dgm:prSet custT="1"/>
      <dgm:spPr/>
      <dgm:t>
        <a:bodyPr/>
        <a:lstStyle/>
        <a:p>
          <a:r>
            <a:rPr lang="en-US" sz="1400" dirty="0">
              <a:solidFill>
                <a:schemeClr val="tx1"/>
              </a:solidFill>
            </a:rPr>
            <a:t>Find the course with recommendation score greater than threshold (10) and add the course to the recommendation</a:t>
          </a:r>
        </a:p>
      </dgm:t>
    </dgm:pt>
    <dgm:pt modelId="{99F3857C-CBE7-427E-AFEB-42080401626E}" type="parTrans" cxnId="{5ED3C7C1-AA3B-40CE-AF58-823F659183A5}">
      <dgm:prSet/>
      <dgm:spPr/>
      <dgm:t>
        <a:bodyPr/>
        <a:lstStyle/>
        <a:p>
          <a:endParaRPr lang="en-US" sz="1200">
            <a:solidFill>
              <a:srgbClr val="0B49CB"/>
            </a:solidFill>
          </a:endParaRPr>
        </a:p>
      </dgm:t>
    </dgm:pt>
    <dgm:pt modelId="{99956659-5631-4230-B575-B6F8FAB2DAEC}" type="sibTrans" cxnId="{5ED3C7C1-AA3B-40CE-AF58-823F659183A5}">
      <dgm:prSet/>
      <dgm:spPr/>
      <dgm:t>
        <a:bodyPr/>
        <a:lstStyle/>
        <a:p>
          <a:endParaRPr lang="en-US" sz="1200">
            <a:solidFill>
              <a:srgbClr val="0B49CB"/>
            </a:solidFill>
          </a:endParaRPr>
        </a:p>
      </dgm:t>
    </dgm:pt>
    <dgm:pt modelId="{855CC15B-C92F-4194-A975-D446F95D6045}">
      <dgm:prSet custT="1"/>
      <dgm:spPr/>
      <dgm:t>
        <a:bodyPr/>
        <a:lstStyle/>
        <a:p>
          <a:r>
            <a:rPr lang="en-US" sz="1400" dirty="0">
              <a:solidFill>
                <a:schemeClr val="tx1"/>
              </a:solidFill>
            </a:rPr>
            <a:t>Count recommended courses for each user. If the count is greater than 20, remove those courses with low count of enrollments, i.e. the enrollment count is NOT on top-20.</a:t>
          </a: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108C3012-50AB-48F6-A1C7-A2D60C54CEDE}">
      <dgm:prSet custT="1"/>
      <dgm:spPr/>
      <dgm:t>
        <a:bodyPr/>
        <a:lstStyle/>
        <a:p>
          <a:r>
            <a:rPr lang="en-US" sz="1400" dirty="0">
              <a:solidFill>
                <a:schemeClr val="bg1"/>
              </a:solidFill>
            </a:rPr>
            <a:t>Compute</a:t>
          </a: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6B9441DE-A249-D540-992C-67C5531B7E4C}" type="pres">
      <dgm:prSet presAssocID="{7BDF9B4D-DD0D-4A0F-BED7-875E08EDF7D6}" presName="linearFlow" presStyleCnt="0">
        <dgm:presLayoutVars>
          <dgm:dir/>
          <dgm:animLvl val="lvl"/>
          <dgm:resizeHandles val="exact"/>
        </dgm:presLayoutVars>
      </dgm:prSet>
      <dgm:spPr/>
    </dgm:pt>
    <dgm:pt modelId="{57FD73D4-FC84-1545-A74B-5A3DA25354B3}" type="pres">
      <dgm:prSet presAssocID="{704D8F64-8483-4303-B58C-9F2DC84F00F2}" presName="composite" presStyleCnt="0"/>
      <dgm:spPr/>
    </dgm:pt>
    <dgm:pt modelId="{0E74F90D-FBD2-5646-8F28-089926749C50}" type="pres">
      <dgm:prSet presAssocID="{704D8F64-8483-4303-B58C-9F2DC84F00F2}" presName="parentText" presStyleLbl="alignNode1" presStyleIdx="0" presStyleCnt="4">
        <dgm:presLayoutVars>
          <dgm:chMax val="1"/>
          <dgm:bulletEnabled val="1"/>
        </dgm:presLayoutVars>
      </dgm:prSet>
      <dgm:spPr/>
    </dgm:pt>
    <dgm:pt modelId="{5D077147-C34D-5C45-AA1C-269BC3C80ACF}" type="pres">
      <dgm:prSet presAssocID="{704D8F64-8483-4303-B58C-9F2DC84F00F2}" presName="descendantText" presStyleLbl="alignAcc1" presStyleIdx="0" presStyleCnt="4">
        <dgm:presLayoutVars>
          <dgm:bulletEnabled val="1"/>
        </dgm:presLayoutVars>
      </dgm:prSet>
      <dgm:spPr/>
    </dgm:pt>
    <dgm:pt modelId="{94AF7D6A-8EA5-6149-9382-A46417AB2D17}" type="pres">
      <dgm:prSet presAssocID="{9A96DB8F-2F6A-406B-9619-9496D478E804}" presName="sp" presStyleCnt="0"/>
      <dgm:spPr/>
    </dgm:pt>
    <dgm:pt modelId="{2F5C012C-2A6F-334E-8BC5-D35694503B16}" type="pres">
      <dgm:prSet presAssocID="{D71DF388-6479-43D8-9A9D-8468064F32A0}" presName="composite" presStyleCnt="0"/>
      <dgm:spPr/>
    </dgm:pt>
    <dgm:pt modelId="{A54C65FD-5E80-434A-8434-C6C0BB76E8A3}" type="pres">
      <dgm:prSet presAssocID="{D71DF388-6479-43D8-9A9D-8468064F32A0}" presName="parentText" presStyleLbl="alignNode1" presStyleIdx="1" presStyleCnt="4">
        <dgm:presLayoutVars>
          <dgm:chMax val="1"/>
          <dgm:bulletEnabled val="1"/>
        </dgm:presLayoutVars>
      </dgm:prSet>
      <dgm:spPr/>
    </dgm:pt>
    <dgm:pt modelId="{6E5D69EC-8B1E-E84E-8F60-5D17C521E498}" type="pres">
      <dgm:prSet presAssocID="{D71DF388-6479-43D8-9A9D-8468064F32A0}" presName="descendantText" presStyleLbl="alignAcc1" presStyleIdx="1" presStyleCnt="4">
        <dgm:presLayoutVars>
          <dgm:bulletEnabled val="1"/>
        </dgm:presLayoutVars>
      </dgm:prSet>
      <dgm:spPr/>
    </dgm:pt>
    <dgm:pt modelId="{5B90821C-3061-064E-853C-E21F9B9CA1A3}" type="pres">
      <dgm:prSet presAssocID="{44683A14-4213-4949-ACBD-F25E96E28E82}" presName="sp" presStyleCnt="0"/>
      <dgm:spPr/>
    </dgm:pt>
    <dgm:pt modelId="{41F0B988-D315-A046-BCCE-831500A4A3D3}" type="pres">
      <dgm:prSet presAssocID="{108C3012-50AB-48F6-A1C7-A2D60C54CEDE}" presName="composite" presStyleCnt="0"/>
      <dgm:spPr/>
    </dgm:pt>
    <dgm:pt modelId="{B0827CEA-55D5-EB4E-B6CB-9A965EB59AA2}" type="pres">
      <dgm:prSet presAssocID="{108C3012-50AB-48F6-A1C7-A2D60C54CEDE}" presName="parentText" presStyleLbl="alignNode1" presStyleIdx="2" presStyleCnt="4">
        <dgm:presLayoutVars>
          <dgm:chMax val="1"/>
          <dgm:bulletEnabled val="1"/>
        </dgm:presLayoutVars>
      </dgm:prSet>
      <dgm:spPr/>
    </dgm:pt>
    <dgm:pt modelId="{5C036817-5031-C246-8B4F-F997339C6014}" type="pres">
      <dgm:prSet presAssocID="{108C3012-50AB-48F6-A1C7-A2D60C54CEDE}" presName="descendantText" presStyleLbl="alignAcc1" presStyleIdx="2" presStyleCnt="4">
        <dgm:presLayoutVars>
          <dgm:bulletEnabled val="1"/>
        </dgm:presLayoutVars>
      </dgm:prSet>
      <dgm:spPr/>
    </dgm:pt>
    <dgm:pt modelId="{389C0F4B-A02D-0942-8927-7D5BD9555C05}" type="pres">
      <dgm:prSet presAssocID="{FC4B016C-DB80-4C7A-A44B-6D315DFC8C85}" presName="sp" presStyleCnt="0"/>
      <dgm:spPr/>
    </dgm:pt>
    <dgm:pt modelId="{3B20D865-D81F-734F-B3E2-F02CF7E2E715}" type="pres">
      <dgm:prSet presAssocID="{9AE83821-2DC8-49FE-9DD3-580C7ACD581D}" presName="composite" presStyleCnt="0"/>
      <dgm:spPr/>
    </dgm:pt>
    <dgm:pt modelId="{73E80B30-4B3F-D740-96D1-BDA3D5113934}" type="pres">
      <dgm:prSet presAssocID="{9AE83821-2DC8-49FE-9DD3-580C7ACD581D}" presName="parentText" presStyleLbl="alignNode1" presStyleIdx="3" presStyleCnt="4">
        <dgm:presLayoutVars>
          <dgm:chMax val="1"/>
          <dgm:bulletEnabled val="1"/>
        </dgm:presLayoutVars>
      </dgm:prSet>
      <dgm:spPr/>
    </dgm:pt>
    <dgm:pt modelId="{223B4CA6-C813-F146-B336-472ECA34D944}" type="pres">
      <dgm:prSet presAssocID="{9AE83821-2DC8-49FE-9DD3-580C7ACD581D}" presName="descendantText" presStyleLbl="alignAcc1" presStyleIdx="3" presStyleCnt="4">
        <dgm:presLayoutVars>
          <dgm:bulletEnabled val="1"/>
        </dgm:presLayoutVars>
      </dgm:prSet>
      <dgm:spPr/>
    </dgm:pt>
  </dgm:ptLst>
  <dgm:cxnLst>
    <dgm:cxn modelId="{94E0B501-C677-6D47-A299-6D827C827B5D}" type="presOf" srcId="{6D0DF20A-E18A-448D-8DC7-CF9C9A14F9DC}" destId="{223B4CA6-C813-F146-B336-472ECA34D944}" srcOrd="0" destOrd="1" presId="urn:microsoft.com/office/officeart/2005/8/layout/chevron2"/>
    <dgm:cxn modelId="{D5BADE17-7A18-4804-99D3-1390DE4E3034}" srcId="{7BEDB44E-E25D-45DA-AFF3-02A0D0A5D058}" destId="{673D663F-772F-4DC3-8B79-47D5CC657434}" srcOrd="1" destOrd="0" parTransId="{B805997B-F3D1-4E9E-AD58-038C05C3AE90}" sibTransId="{D0EDCC96-FDC4-450E-8631-D8C764606DE9}"/>
    <dgm:cxn modelId="{BE719F21-7510-9245-9BAD-816319A9ACDF}" type="presOf" srcId="{55B90DDF-083E-4245-80E8-3C282A83A3C4}" destId="{5D077147-C34D-5C45-AA1C-269BC3C80ACF}" srcOrd="0" destOrd="3" presId="urn:microsoft.com/office/officeart/2005/8/layout/chevron2"/>
    <dgm:cxn modelId="{038E3D37-C7B7-5E4D-BE1E-3DCC5D069A1C}" type="presOf" srcId="{673D663F-772F-4DC3-8B79-47D5CC657434}" destId="{6E5D69EC-8B1E-E84E-8F60-5D17C521E498}"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73859C41-E542-4E82-B5FE-9959EFBF940C}" srcId="{704D8F64-8483-4303-B58C-9F2DC84F00F2}" destId="{7BA6F52C-7D25-43BE-A79E-EB001743CB5A}" srcOrd="0" destOrd="0" parTransId="{11DBD2B7-6D80-4AB8-B73C-B06C3F26362F}" sibTransId="{CE0092A9-0AD7-4BCA-8CE9-AD16BBE86744}"/>
    <dgm:cxn modelId="{4A3BA643-0D2B-9D45-8F37-E29AC66FA49A}" type="presOf" srcId="{B5ADC9C9-09F4-41B4-A7F8-FCA5918150A8}" destId="{223B4CA6-C813-F146-B336-472ECA34D944}" srcOrd="0" destOrd="0" presId="urn:microsoft.com/office/officeart/2005/8/layout/chevron2"/>
    <dgm:cxn modelId="{09E79F4E-3D67-594E-9470-03D1C1008590}" type="presOf" srcId="{855CC15B-C92F-4194-A975-D446F95D6045}" destId="{223B4CA6-C813-F146-B336-472ECA34D944}" srcOrd="0" destOrd="2" presId="urn:microsoft.com/office/officeart/2005/8/layout/chevron2"/>
    <dgm:cxn modelId="{DB4B425C-7B6B-2542-B011-315587888B2F}" type="presOf" srcId="{E87CDF94-9202-4DF5-9343-62FA0EA59BD4}" destId="{5C036817-5031-C246-8B4F-F997339C6014}" srcOrd="0" destOrd="0"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8BEB962-4927-8A4C-9D33-28481C219F10}" type="presOf" srcId="{108C3012-50AB-48F6-A1C7-A2D60C54CEDE}" destId="{B0827CEA-55D5-EB4E-B6CB-9A965EB59AA2}" srcOrd="0" destOrd="0"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18FD1E70-DC12-464C-AB76-9039193CAEFF}" srcId="{7BEDB44E-E25D-45DA-AFF3-02A0D0A5D058}" destId="{6AECC50D-84C6-4B12-925B-152F9DD1BD4D}" srcOrd="0" destOrd="0" parTransId="{22C17CC0-6BCA-4D17-BCF0-F7469B74F357}" sibTransId="{89E86865-2936-4164-8CB2-D139E5135215}"/>
    <dgm:cxn modelId="{63515D72-DC8F-D549-9752-3D18E8BA5A0A}" type="presOf" srcId="{89321B9A-2F29-4FA5-B880-0D61CF161638}" destId="{5D077147-C34D-5C45-AA1C-269BC3C80ACF}" srcOrd="0" destOrd="1" presId="urn:microsoft.com/office/officeart/2005/8/layout/chevron2"/>
    <dgm:cxn modelId="{49C0A87B-082A-D84B-AC0A-C94402352413}" type="presOf" srcId="{7BDF9B4D-DD0D-4A0F-BED7-875E08EDF7D6}" destId="{6B9441DE-A249-D540-992C-67C5531B7E4C}" srcOrd="0" destOrd="0" presId="urn:microsoft.com/office/officeart/2005/8/layout/chevron2"/>
    <dgm:cxn modelId="{2515277C-2F72-BB40-8387-AA53B45D4AED}" type="presOf" srcId="{C73E2C0D-029C-413C-8765-698440130039}" destId="{6E5D69EC-8B1E-E84E-8F60-5D17C521E498}" srcOrd="0" destOrd="3" presId="urn:microsoft.com/office/officeart/2005/8/layout/chevron2"/>
    <dgm:cxn modelId="{1B5B9A86-D0DF-454A-9AF4-6A29D11D28FD}" srcId="{B5ADC9C9-09F4-41B4-A7F8-FCA5918150A8}" destId="{855CC15B-C92F-4194-A975-D446F95D6045}" srcOrd="1" destOrd="0" parTransId="{61777A9F-091F-45B3-A369-83138CB9CE7B}" sibTransId="{4E21679E-8085-4F31-9676-EB6FA4340211}"/>
    <dgm:cxn modelId="{82FAE99A-8DCC-A548-8DA1-A330AD5A243F}" type="presOf" srcId="{D71DF388-6479-43D8-9A9D-8468064F32A0}" destId="{A54C65FD-5E80-434A-8434-C6C0BB76E8A3}" srcOrd="0" destOrd="0" presId="urn:microsoft.com/office/officeart/2005/8/layout/chevron2"/>
    <dgm:cxn modelId="{AEA1CE9E-1488-AC45-AE3A-BCB2D569950C}" type="presOf" srcId="{704D8F64-8483-4303-B58C-9F2DC84F00F2}" destId="{0E74F90D-FBD2-5646-8F28-089926749C50}" srcOrd="0" destOrd="0" presId="urn:microsoft.com/office/officeart/2005/8/layout/chevron2"/>
    <dgm:cxn modelId="{1AA490A1-EC83-B942-B251-9EB888E21BD8}" type="presOf" srcId="{1E5E4782-AD01-4BDF-881C-B8D10B683694}" destId="{5D077147-C34D-5C45-AA1C-269BC3C80ACF}" srcOrd="0" destOrd="2"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AB9106BD-6571-4943-A409-3C2CF884ACD2}" srcId="{7BEDB44E-E25D-45DA-AFF3-02A0D0A5D058}" destId="{C73E2C0D-029C-413C-8765-698440130039}" srcOrd="2" destOrd="0" parTransId="{4DC0D8AF-E611-4217-8655-212835E01D39}" sibTransId="{7FEDF90D-DCAB-45A9-8D14-39E1B0C82264}"/>
    <dgm:cxn modelId="{092B9EBE-62F1-A443-9AC4-A934A70F940B}" type="presOf" srcId="{7BEDB44E-E25D-45DA-AFF3-02A0D0A5D058}" destId="{6E5D69EC-8B1E-E84E-8F60-5D17C521E498}" srcOrd="0" destOrd="0" presId="urn:microsoft.com/office/officeart/2005/8/layout/chevron2"/>
    <dgm:cxn modelId="{5ED3C7C1-AA3B-40CE-AF58-823F659183A5}" srcId="{B5ADC9C9-09F4-41B4-A7F8-FCA5918150A8}" destId="{6D0DF20A-E18A-448D-8DC7-CF9C9A14F9DC}" srcOrd="0" destOrd="0" parTransId="{99F3857C-CBE7-427E-AFEB-42080401626E}" sibTransId="{99956659-5631-4230-B575-B6F8FAB2DAEC}"/>
    <dgm:cxn modelId="{5CBF7CC8-6725-4BFB-81AC-2FECE909D919}" srcId="{7BA6F52C-7D25-43BE-A79E-EB001743CB5A}" destId="{55B90DDF-083E-4245-80E8-3C282A83A3C4}" srcOrd="2" destOrd="0" parTransId="{3D29B039-6FCF-4555-83F2-C428ECB2FAC3}" sibTransId="{2F1C1071-5076-4E67-A499-A453732D91EF}"/>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245FCAD4-D9A9-654D-BD8B-BE130BBCE843}" type="presOf" srcId="{9AE83821-2DC8-49FE-9DD3-580C7ACD581D}" destId="{73E80B30-4B3F-D740-96D1-BDA3D5113934}" srcOrd="0" destOrd="0" presId="urn:microsoft.com/office/officeart/2005/8/layout/chevron2"/>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27933FE7-1188-1048-B970-B29CB060B093}" type="presOf" srcId="{8E299F73-F46F-4886-A856-C5E4EAA5E67E}" destId="{5C036817-5031-C246-8B4F-F997339C6014}" srcOrd="0" destOrd="1" presId="urn:microsoft.com/office/officeart/2005/8/layout/chevron2"/>
    <dgm:cxn modelId="{E3A641EF-C897-EC49-8ECA-C666A918289E}" type="presOf" srcId="{6AECC50D-84C6-4B12-925B-152F9DD1BD4D}" destId="{6E5D69EC-8B1E-E84E-8F60-5D17C521E498}" srcOrd="0" destOrd="1" presId="urn:microsoft.com/office/officeart/2005/8/layout/chevron2"/>
    <dgm:cxn modelId="{9515F2F5-8CE7-4735-99CA-CA3EA99E3333}" srcId="{7BA6F52C-7D25-43BE-A79E-EB001743CB5A}" destId="{1E5E4782-AD01-4BDF-881C-B8D10B683694}" srcOrd="1" destOrd="0" parTransId="{B8694A4C-8540-4C83-8103-7A96C6C96155}" sibTransId="{34335C2A-9907-440B-885B-541AAB8B4675}"/>
    <dgm:cxn modelId="{718F79F6-A935-C349-A5B9-F4B12E371CB5}" type="presOf" srcId="{7BA6F52C-7D25-43BE-A79E-EB001743CB5A}" destId="{5D077147-C34D-5C45-AA1C-269BC3C80ACF}" srcOrd="0" destOrd="0" presId="urn:microsoft.com/office/officeart/2005/8/layout/chevron2"/>
    <dgm:cxn modelId="{72CB379A-0D63-3646-93F1-87C0193D5078}" type="presParOf" srcId="{6B9441DE-A249-D540-992C-67C5531B7E4C}" destId="{57FD73D4-FC84-1545-A74B-5A3DA25354B3}" srcOrd="0" destOrd="0" presId="urn:microsoft.com/office/officeart/2005/8/layout/chevron2"/>
    <dgm:cxn modelId="{E01B17DF-8222-E044-B9CB-E0635691ACA9}" type="presParOf" srcId="{57FD73D4-FC84-1545-A74B-5A3DA25354B3}" destId="{0E74F90D-FBD2-5646-8F28-089926749C50}" srcOrd="0" destOrd="0" presId="urn:microsoft.com/office/officeart/2005/8/layout/chevron2"/>
    <dgm:cxn modelId="{A8F382CE-13E0-E244-A785-366A50E83E5C}" type="presParOf" srcId="{57FD73D4-FC84-1545-A74B-5A3DA25354B3}" destId="{5D077147-C34D-5C45-AA1C-269BC3C80ACF}" srcOrd="1" destOrd="0" presId="urn:microsoft.com/office/officeart/2005/8/layout/chevron2"/>
    <dgm:cxn modelId="{B97A8346-EA4B-7E49-B9F7-58F6C672A1C8}" type="presParOf" srcId="{6B9441DE-A249-D540-992C-67C5531B7E4C}" destId="{94AF7D6A-8EA5-6149-9382-A46417AB2D17}" srcOrd="1" destOrd="0" presId="urn:microsoft.com/office/officeart/2005/8/layout/chevron2"/>
    <dgm:cxn modelId="{5CA87AF9-B3A6-8541-B64A-B82FAF6C8D89}" type="presParOf" srcId="{6B9441DE-A249-D540-992C-67C5531B7E4C}" destId="{2F5C012C-2A6F-334E-8BC5-D35694503B16}" srcOrd="2" destOrd="0" presId="urn:microsoft.com/office/officeart/2005/8/layout/chevron2"/>
    <dgm:cxn modelId="{73D4D881-2334-4C4E-A095-5E2F190390C0}" type="presParOf" srcId="{2F5C012C-2A6F-334E-8BC5-D35694503B16}" destId="{A54C65FD-5E80-434A-8434-C6C0BB76E8A3}" srcOrd="0" destOrd="0" presId="urn:microsoft.com/office/officeart/2005/8/layout/chevron2"/>
    <dgm:cxn modelId="{FBF83DF2-A9D5-274C-A350-F9275E5A36F4}" type="presParOf" srcId="{2F5C012C-2A6F-334E-8BC5-D35694503B16}" destId="{6E5D69EC-8B1E-E84E-8F60-5D17C521E498}" srcOrd="1" destOrd="0" presId="urn:microsoft.com/office/officeart/2005/8/layout/chevron2"/>
    <dgm:cxn modelId="{5D44942E-C4BC-C846-A38E-BF144CD67D03}" type="presParOf" srcId="{6B9441DE-A249-D540-992C-67C5531B7E4C}" destId="{5B90821C-3061-064E-853C-E21F9B9CA1A3}" srcOrd="3" destOrd="0" presId="urn:microsoft.com/office/officeart/2005/8/layout/chevron2"/>
    <dgm:cxn modelId="{6E9EC25F-A0F4-2A43-9F1D-B846A186238D}" type="presParOf" srcId="{6B9441DE-A249-D540-992C-67C5531B7E4C}" destId="{41F0B988-D315-A046-BCCE-831500A4A3D3}" srcOrd="4" destOrd="0" presId="urn:microsoft.com/office/officeart/2005/8/layout/chevron2"/>
    <dgm:cxn modelId="{A5AF2255-0955-BB49-949A-91F98257E515}" type="presParOf" srcId="{41F0B988-D315-A046-BCCE-831500A4A3D3}" destId="{B0827CEA-55D5-EB4E-B6CB-9A965EB59AA2}" srcOrd="0" destOrd="0" presId="urn:microsoft.com/office/officeart/2005/8/layout/chevron2"/>
    <dgm:cxn modelId="{E6EAD21D-196C-D54E-BD87-047DE179DAB9}" type="presParOf" srcId="{41F0B988-D315-A046-BCCE-831500A4A3D3}" destId="{5C036817-5031-C246-8B4F-F997339C6014}" srcOrd="1" destOrd="0" presId="urn:microsoft.com/office/officeart/2005/8/layout/chevron2"/>
    <dgm:cxn modelId="{5F9B77FC-643B-4343-A547-66A426FBC451}" type="presParOf" srcId="{6B9441DE-A249-D540-992C-67C5531B7E4C}" destId="{389C0F4B-A02D-0942-8927-7D5BD9555C05}" srcOrd="5" destOrd="0" presId="urn:microsoft.com/office/officeart/2005/8/layout/chevron2"/>
    <dgm:cxn modelId="{B842AB61-B7E7-744D-A454-ED34E464E332}" type="presParOf" srcId="{6B9441DE-A249-D540-992C-67C5531B7E4C}" destId="{3B20D865-D81F-734F-B3E2-F02CF7E2E715}" srcOrd="6" destOrd="0" presId="urn:microsoft.com/office/officeart/2005/8/layout/chevron2"/>
    <dgm:cxn modelId="{595E2407-9DFC-D04A-81EA-8E77CC8B107E}" type="presParOf" srcId="{3B20D865-D81F-734F-B3E2-F02CF7E2E715}" destId="{73E80B30-4B3F-D740-96D1-BDA3D5113934}" srcOrd="0" destOrd="0" presId="urn:microsoft.com/office/officeart/2005/8/layout/chevron2"/>
    <dgm:cxn modelId="{20698B57-3685-5C40-BC16-814BAFC58D68}" type="presParOf" srcId="{3B20D865-D81F-734F-B3E2-F02CF7E2E715}" destId="{223B4CA6-C813-F146-B336-472ECA34D94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600" dirty="0">
            <a:solidFill>
              <a:schemeClr val="bg1"/>
            </a:solidFill>
          </a:endParaRP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a:solidFill>
                <a:schemeClr val="tx1"/>
              </a:solidFill>
            </a:rPr>
            <a:t>Load 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a:solidFill>
                <a:schemeClr val="tx1"/>
              </a:solidFill>
            </a:rPr>
            <a:t>Load the dataframe of pre-made course similarity matrix</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400">
              <a:solidFill>
                <a:schemeClr val="bg1"/>
              </a:solidFill>
            </a:rPr>
            <a:t>Process</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a:solidFill>
                <a:schemeClr val="tx1"/>
              </a:solidFill>
            </a:rPr>
            <a:t>Process features</a:t>
          </a:r>
          <a:endParaRPr lang="en-US" sz="1400" b="1" dirty="0">
            <a:solidFill>
              <a:schemeClr val="tx1"/>
            </a:solidFill>
          </a:endParaRP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E87CDF94-9202-4DF5-9343-62FA0EA59BD4}">
      <dgm:prSet custT="1"/>
      <dgm:spPr/>
      <dgm:t>
        <a:bodyPr/>
        <a:lstStyle/>
        <a:p>
          <a:r>
            <a:rPr lang="en-US" sz="1400" b="1">
              <a:solidFill>
                <a:schemeClr val="tx1"/>
              </a:solidFill>
            </a:rPr>
            <a:t>Compute similarity score</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8E299F73-F46F-4886-A856-C5E4EAA5E67E}">
      <dgm:prSet custT="1"/>
      <dgm:spPr/>
      <dgm:t>
        <a:bodyPr/>
        <a:lstStyle/>
        <a:p>
          <a:r>
            <a:rPr lang="en-US" sz="1400" dirty="0">
              <a:solidFill>
                <a:schemeClr val="tx1"/>
              </a:solidFill>
            </a:rPr>
            <a:t>For each enrolled and unenrolled course, find its 2 indices (row and column) based on course id and then based on its indices to query its similarity matrix</a:t>
          </a:r>
        </a:p>
      </dgm:t>
    </dgm:pt>
    <dgm:pt modelId="{70BCDB3E-FE6D-4A83-9A17-681AE50C9C32}" type="parTrans" cxnId="{E5C544B1-D74E-4C38-9521-CCE3215C4381}">
      <dgm:prSet/>
      <dgm:spPr/>
      <dgm:t>
        <a:bodyPr/>
        <a:lstStyle/>
        <a:p>
          <a:endParaRPr lang="en-US" sz="1200">
            <a:solidFill>
              <a:srgbClr val="0B49CB"/>
            </a:solidFill>
          </a:endParaRPr>
        </a:p>
      </dgm:t>
    </dgm:pt>
    <dgm:pt modelId="{A3145B37-5312-4F49-8BEC-52D09B96F39D}" type="sibTrans" cxnId="{E5C544B1-D74E-4C38-9521-CCE3215C4381}">
      <dgm:prSet/>
      <dgm:spPr/>
      <dgm:t>
        <a:bodyPr/>
        <a:lstStyle/>
        <a:p>
          <a:endParaRPr lang="en-US" sz="1200">
            <a:solidFill>
              <a:srgbClr val="0B49CB"/>
            </a:solidFill>
          </a:endParaRPr>
        </a:p>
      </dgm:t>
    </dgm:pt>
    <dgm:pt modelId="{9AE83821-2DC8-49FE-9DD3-580C7ACD581D}">
      <dgm:prSet custT="1"/>
      <dgm:spPr/>
      <dgm:t>
        <a:bodyPr/>
        <a:lstStyle/>
        <a:p>
          <a:r>
            <a:rPr lang="en-US" sz="1400">
              <a:solidFill>
                <a:schemeClr val="bg1"/>
              </a:solidFill>
            </a:rPr>
            <a:t>Recommend</a:t>
          </a:r>
          <a:endParaRPr lang="en-US" sz="1600" dirty="0">
            <a:solidFill>
              <a:schemeClr val="bg1"/>
            </a:solidFill>
          </a:endParaRP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a:solidFill>
                <a:schemeClr val="tx1"/>
              </a:solidFill>
            </a:rPr>
            <a:t>Recommend courses</a:t>
          </a:r>
          <a:endParaRPr lang="en-US" sz="1400" b="1" dirty="0">
            <a:solidFill>
              <a:schemeClr val="tx1"/>
            </a:solidFill>
          </a:endParaRP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6D0DF20A-E18A-448D-8DC7-CF9C9A14F9DC}">
      <dgm:prSet custT="1"/>
      <dgm:spPr/>
      <dgm:t>
        <a:bodyPr/>
        <a:lstStyle/>
        <a:p>
          <a:r>
            <a:rPr lang="en-US" sz="1400">
              <a:solidFill>
                <a:schemeClr val="tx1"/>
              </a:solidFill>
            </a:rPr>
            <a:t>Find the course with similarity score greater than threshold (0.6) and add the course to the recommendation</a:t>
          </a:r>
        </a:p>
      </dgm:t>
    </dgm:pt>
    <dgm:pt modelId="{99F3857C-CBE7-427E-AFEB-42080401626E}" type="parTrans" cxnId="{5ED3C7C1-AA3B-40CE-AF58-823F659183A5}">
      <dgm:prSet/>
      <dgm:spPr/>
      <dgm:t>
        <a:bodyPr/>
        <a:lstStyle/>
        <a:p>
          <a:endParaRPr lang="en-US" sz="1200">
            <a:solidFill>
              <a:srgbClr val="0B49CB"/>
            </a:solidFill>
          </a:endParaRPr>
        </a:p>
      </dgm:t>
    </dgm:pt>
    <dgm:pt modelId="{99956659-5631-4230-B575-B6F8FAB2DAEC}" type="sibTrans" cxnId="{5ED3C7C1-AA3B-40CE-AF58-823F659183A5}">
      <dgm:prSet/>
      <dgm:spPr/>
      <dgm:t>
        <a:bodyPr/>
        <a:lstStyle/>
        <a:p>
          <a:endParaRPr lang="en-US" sz="1200">
            <a:solidFill>
              <a:srgbClr val="0B49CB"/>
            </a:solidFill>
          </a:endParaRPr>
        </a:p>
      </dgm:t>
    </dgm:pt>
    <dgm:pt modelId="{855CC15B-C92F-4194-A975-D446F95D6045}">
      <dgm:prSet custT="1"/>
      <dgm:spPr/>
      <dgm:t>
        <a:bodyPr/>
        <a:lstStyle/>
        <a:p>
          <a:r>
            <a:rPr lang="en-US" sz="1400">
              <a:solidFill>
                <a:schemeClr val="tx1"/>
              </a:solidFill>
            </a:rPr>
            <a:t>Count recommended courses for each user. If the count is greater than 20, remove courses with low similarity score, i.e. the similarity score is NOT on top-20.</a:t>
          </a:r>
          <a:endParaRPr lang="en-US" sz="1400" dirty="0">
            <a:solidFill>
              <a:schemeClr val="tx1"/>
            </a:solidFill>
          </a:endParaRP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108C3012-50AB-48F6-A1C7-A2D60C54CEDE}">
      <dgm:prSet custT="1"/>
      <dgm:spPr/>
      <dgm:t>
        <a:bodyPr/>
        <a:lstStyle/>
        <a:p>
          <a:r>
            <a:rPr lang="en-US" sz="1400">
              <a:solidFill>
                <a:schemeClr val="bg1"/>
              </a:solidFill>
            </a:rPr>
            <a:t>Compute</a:t>
          </a:r>
          <a:endParaRPr lang="en-US" sz="1600" dirty="0">
            <a:solidFill>
              <a:schemeClr val="bg1"/>
            </a:solidFill>
          </a:endParaRP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C84632BA-D651-AA48-8BF3-05CF7DC3D751}">
      <dgm:prSet custT="1"/>
      <dgm:spPr/>
      <dgm:t>
        <a:bodyPr/>
        <a:lstStyle/>
        <a:p>
          <a:r>
            <a:rPr lang="en-US" sz="1400">
              <a:solidFill>
                <a:schemeClr val="tx1"/>
              </a:solidFill>
            </a:rPr>
            <a:t>Load the dataframe of course content, contains user id and the user’s enrolled courses’ id, title, description</a:t>
          </a:r>
          <a:endParaRPr lang="en-US" sz="1400" dirty="0">
            <a:solidFill>
              <a:schemeClr val="tx1"/>
            </a:solidFill>
          </a:endParaRPr>
        </a:p>
      </dgm:t>
    </dgm:pt>
    <dgm:pt modelId="{23DF41CB-A303-1C40-A432-E955B967CB6C}" type="parTrans" cxnId="{160D404A-4FC3-954E-B3A3-3CB0CDBF4704}">
      <dgm:prSet/>
      <dgm:spPr/>
      <dgm:t>
        <a:bodyPr/>
        <a:lstStyle/>
        <a:p>
          <a:endParaRPr lang="zh-TW" altLang="en-US" sz="1200">
            <a:solidFill>
              <a:srgbClr val="0B49CB"/>
            </a:solidFill>
          </a:endParaRPr>
        </a:p>
      </dgm:t>
    </dgm:pt>
    <dgm:pt modelId="{D8DA5C45-FD6B-3241-8B1A-033D167D97AC}" type="sibTrans" cxnId="{160D404A-4FC3-954E-B3A3-3CB0CDBF4704}">
      <dgm:prSet/>
      <dgm:spPr/>
      <dgm:t>
        <a:bodyPr/>
        <a:lstStyle/>
        <a:p>
          <a:endParaRPr lang="zh-TW" altLang="en-US" sz="1200">
            <a:solidFill>
              <a:srgbClr val="0B49CB"/>
            </a:solidFill>
          </a:endParaRPr>
        </a:p>
      </dgm:t>
    </dgm:pt>
    <dgm:pt modelId="{E9EA05EA-1716-C74D-80C2-60390A0F1ED4}">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course </a:t>
          </a:r>
          <a:r>
            <a:rPr lang="en-US" sz="1400" dirty="0" err="1">
              <a:solidFill>
                <a:schemeClr val="tx1"/>
              </a:solidFill>
            </a:rPr>
            <a:t>BoW</a:t>
          </a:r>
          <a:r>
            <a:rPr lang="en-US" sz="1400" dirty="0">
              <a:solidFill>
                <a:schemeClr val="tx1"/>
              </a:solidFill>
            </a:rPr>
            <a:t>, contains course index, course id, tokens of each course, and the bow value of each token</a:t>
          </a:r>
          <a:endParaRPr lang="zh-TW" altLang="en-US" sz="1400" dirty="0">
            <a:solidFill>
              <a:schemeClr val="tx1"/>
            </a:solidFill>
          </a:endParaRPr>
        </a:p>
      </dgm:t>
    </dgm:pt>
    <dgm:pt modelId="{A03A39F9-6678-F545-B4D9-25D15773B40B}" type="parTrans" cxnId="{2BE54C73-5A34-CB4B-96ED-C5B08629101D}">
      <dgm:prSet/>
      <dgm:spPr/>
      <dgm:t>
        <a:bodyPr/>
        <a:lstStyle/>
        <a:p>
          <a:endParaRPr lang="zh-TW" altLang="en-US" sz="1200">
            <a:solidFill>
              <a:srgbClr val="0B49CB"/>
            </a:solidFill>
          </a:endParaRPr>
        </a:p>
      </dgm:t>
    </dgm:pt>
    <dgm:pt modelId="{90BCD260-69C0-EC43-9353-0693299AB518}" type="sibTrans" cxnId="{2BE54C73-5A34-CB4B-96ED-C5B08629101D}">
      <dgm:prSet/>
      <dgm:spPr/>
      <dgm:t>
        <a:bodyPr/>
        <a:lstStyle/>
        <a:p>
          <a:endParaRPr lang="zh-TW" altLang="en-US" sz="1200">
            <a:solidFill>
              <a:srgbClr val="0B49CB"/>
            </a:solidFill>
          </a:endParaRPr>
        </a:p>
      </dgm:t>
    </dgm:pt>
    <dgm:pt modelId="{0E27933B-7210-764C-938A-5F53AFA360D7}">
      <dgm:prSet custT="1"/>
      <dgm:spPr/>
      <dgm:t>
        <a:bodyPr/>
        <a:lstStyle/>
        <a:p>
          <a:r>
            <a:rPr lang="en-US" sz="1400">
              <a:solidFill>
                <a:schemeClr val="tx1"/>
              </a:solidFill>
            </a:rPr>
            <a:t>For each user, create the list of enrolled courses and the list of unenrolled courses</a:t>
          </a:r>
        </a:p>
      </dgm:t>
    </dgm:pt>
    <dgm:pt modelId="{2BC26C98-5BFE-7A4B-A370-D72371D809F1}" type="parTrans" cxnId="{495FD8E8-C2D8-4F49-950A-3894A7ADC062}">
      <dgm:prSet/>
      <dgm:spPr/>
      <dgm:t>
        <a:bodyPr/>
        <a:lstStyle/>
        <a:p>
          <a:endParaRPr lang="zh-TW" altLang="en-US" sz="1200">
            <a:solidFill>
              <a:srgbClr val="0B49CB"/>
            </a:solidFill>
          </a:endParaRPr>
        </a:p>
      </dgm:t>
    </dgm:pt>
    <dgm:pt modelId="{7461EA65-B958-C348-A49F-169499303B9A}" type="sibTrans" cxnId="{495FD8E8-C2D8-4F49-950A-3894A7ADC062}">
      <dgm:prSet/>
      <dgm:spPr/>
      <dgm:t>
        <a:bodyPr/>
        <a:lstStyle/>
        <a:p>
          <a:endParaRPr lang="zh-TW" altLang="en-US" sz="1200">
            <a:solidFill>
              <a:srgbClr val="0B49CB"/>
            </a:solidFill>
          </a:endParaRPr>
        </a:p>
      </dgm:t>
    </dgm:pt>
    <dgm:pt modelId="{46C32DF5-DA88-FF48-97FB-D57A95998198}">
      <dgm:prSet custT="1"/>
      <dgm:spPr/>
      <dgm:t>
        <a:bodyPr/>
        <a:lstStyle/>
        <a:p>
          <a:r>
            <a:rPr lang="en-US" sz="1400">
              <a:solidFill>
                <a:schemeClr val="tx1"/>
              </a:solidFill>
            </a:rPr>
            <a:t>Load the test dataframe: contains users to whom we will make recommendation of new courses</a:t>
          </a:r>
        </a:p>
      </dgm:t>
    </dgm:pt>
    <dgm:pt modelId="{2C1A2FC3-6B2A-8741-9AFD-D67FD2FFE2AA}" type="parTrans" cxnId="{EB0919E3-0C9B-1745-8057-9B3BC9406DFA}">
      <dgm:prSet/>
      <dgm:spPr/>
      <dgm:t>
        <a:bodyPr/>
        <a:lstStyle/>
        <a:p>
          <a:endParaRPr lang="zh-TW" altLang="en-US" sz="1200">
            <a:solidFill>
              <a:srgbClr val="0B49CB"/>
            </a:solidFill>
          </a:endParaRPr>
        </a:p>
      </dgm:t>
    </dgm:pt>
    <dgm:pt modelId="{BA8E5F39-077B-DB48-8447-7FB9E93FD7F8}" type="sibTrans" cxnId="{EB0919E3-0C9B-1745-8057-9B3BC9406DFA}">
      <dgm:prSet/>
      <dgm:spPr/>
      <dgm:t>
        <a:bodyPr/>
        <a:lstStyle/>
        <a:p>
          <a:endParaRPr lang="zh-TW" altLang="en-US" sz="1200">
            <a:solidFill>
              <a:srgbClr val="0B49CB"/>
            </a:solidFill>
          </a:endParaRPr>
        </a:p>
      </dgm:t>
    </dgm:pt>
    <dgm:pt modelId="{4FF3C335-1C7A-874B-BA4E-9D65B3EAB5DA}">
      <dgm:prSet custT="1"/>
      <dgm:spPr/>
      <dgm:t>
        <a:bodyPr/>
        <a:lstStyle/>
        <a:p>
          <a:r>
            <a:rPr lang="en-US" sz="1400" dirty="0">
              <a:solidFill>
                <a:schemeClr val="tx1"/>
              </a:solidFill>
            </a:rPr>
            <a:t>Create mapping from course index to course id and from course id to course index, for convenience of query on similarity matrix</a:t>
          </a:r>
        </a:p>
      </dgm:t>
    </dgm:pt>
    <dgm:pt modelId="{57389215-D746-3D4E-8862-D8204BA5852A}" type="parTrans" cxnId="{81DCFAB4-9FEB-D64A-BFEA-62D2E28920D8}">
      <dgm:prSet/>
      <dgm:spPr/>
      <dgm:t>
        <a:bodyPr/>
        <a:lstStyle/>
        <a:p>
          <a:endParaRPr lang="zh-TW" altLang="en-US" sz="1200">
            <a:solidFill>
              <a:srgbClr val="0B49CB"/>
            </a:solidFill>
          </a:endParaRPr>
        </a:p>
      </dgm:t>
    </dgm:pt>
    <dgm:pt modelId="{6AA74F7E-427C-8B4F-B0D4-C742B7D3D0AC}" type="sibTrans" cxnId="{81DCFAB4-9FEB-D64A-BFEA-62D2E28920D8}">
      <dgm:prSet/>
      <dgm:spPr/>
      <dgm:t>
        <a:bodyPr/>
        <a:lstStyle/>
        <a:p>
          <a:endParaRPr lang="zh-TW" altLang="en-US" sz="1200">
            <a:solidFill>
              <a:srgbClr val="0B49CB"/>
            </a:solidFill>
          </a:endParaRPr>
        </a:p>
      </dgm:t>
    </dgm:pt>
    <dgm:pt modelId="{E96684B1-2CCA-0A44-89E9-ABB4620AC12A}">
      <dgm:prSet custT="1"/>
      <dgm:spPr/>
      <dgm:t>
        <a:bodyPr/>
        <a:lstStyle/>
        <a:p>
          <a:r>
            <a:rPr lang="en-US" sz="1400">
              <a:solidFill>
                <a:schemeClr val="tx1"/>
              </a:solidFill>
            </a:rPr>
            <a:t>Visualize the similarity matrix of the dataframe by heatmap. The heatmap shows many hot spots which indicate many courses are similar each other. Hence, it is possible to build the recommender system based on course similarity</a:t>
          </a:r>
          <a:endParaRPr lang="en-US" sz="1400" b="1" dirty="0">
            <a:solidFill>
              <a:schemeClr val="tx1"/>
            </a:solidFill>
          </a:endParaRPr>
        </a:p>
      </dgm:t>
    </dgm:pt>
    <dgm:pt modelId="{669088CD-2A77-D545-A296-D725A3FE4175}" type="parTrans" cxnId="{C24E9A25-C2DC-274C-8742-9EA254B7A722}">
      <dgm:prSet/>
      <dgm:spPr/>
      <dgm:t>
        <a:bodyPr/>
        <a:lstStyle/>
        <a:p>
          <a:endParaRPr lang="zh-TW" altLang="en-US" sz="1200">
            <a:solidFill>
              <a:srgbClr val="0B49CB"/>
            </a:solidFill>
          </a:endParaRPr>
        </a:p>
      </dgm:t>
    </dgm:pt>
    <dgm:pt modelId="{D51E95ED-B424-F640-BBFF-45C6B975F81B}" type="sibTrans" cxnId="{C24E9A25-C2DC-274C-8742-9EA254B7A722}">
      <dgm:prSet/>
      <dgm:spPr/>
      <dgm:t>
        <a:bodyPr/>
        <a:lstStyle/>
        <a:p>
          <a:endParaRPr lang="zh-TW" altLang="en-US" sz="1200">
            <a:solidFill>
              <a:srgbClr val="0B49CB"/>
            </a:solidFill>
          </a:endParaRPr>
        </a:p>
      </dgm:t>
    </dgm:pt>
    <dgm:pt modelId="{462CA4F9-A711-964A-8141-0CFF5110CFB2}">
      <dgm:prSet custT="1"/>
      <dgm:spPr/>
      <dgm:t>
        <a:bodyPr/>
        <a:lstStyle/>
        <a:p>
          <a:r>
            <a:rPr lang="en-US" sz="1400">
              <a:solidFill>
                <a:schemeClr val="tx1"/>
              </a:solidFill>
            </a:rPr>
            <a:t>For each user, iterate each unenrolled course and compute its similarity to each enrolled course based on the course’s similarity matrix. </a:t>
          </a:r>
          <a:endParaRPr lang="zh-TW" altLang="en-US" sz="1400">
            <a:solidFill>
              <a:schemeClr val="tx1"/>
            </a:solidFill>
          </a:endParaRPr>
        </a:p>
      </dgm:t>
    </dgm:pt>
    <dgm:pt modelId="{D1583762-74EF-F149-9BF4-552B8351981B}" type="parTrans" cxnId="{6EA35125-C4AF-3340-AD68-58259A10F025}">
      <dgm:prSet/>
      <dgm:spPr/>
      <dgm:t>
        <a:bodyPr/>
        <a:lstStyle/>
        <a:p>
          <a:endParaRPr lang="zh-TW" altLang="en-US" sz="1200">
            <a:solidFill>
              <a:srgbClr val="0B49CB"/>
            </a:solidFill>
          </a:endParaRPr>
        </a:p>
      </dgm:t>
    </dgm:pt>
    <dgm:pt modelId="{67BF7D0A-E5E9-E648-B2DA-CDE804A19500}" type="sibTrans" cxnId="{6EA35125-C4AF-3340-AD68-58259A10F025}">
      <dgm:prSet/>
      <dgm:spPr/>
      <dgm:t>
        <a:bodyPr/>
        <a:lstStyle/>
        <a:p>
          <a:endParaRPr lang="zh-TW" altLang="en-US" sz="1200">
            <a:solidFill>
              <a:srgbClr val="0B49CB"/>
            </a:solidFill>
          </a:endParaRPr>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18592">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115868">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6EA35125-C4AF-3340-AD68-58259A10F025}" srcId="{E87CDF94-9202-4DF5-9343-62FA0EA59BD4}" destId="{462CA4F9-A711-964A-8141-0CFF5110CFB2}" srcOrd="1" destOrd="0" parTransId="{D1583762-74EF-F149-9BF4-552B8351981B}" sibTransId="{67BF7D0A-E5E9-E648-B2DA-CDE804A19500}"/>
    <dgm:cxn modelId="{DF6F6225-3B48-634C-8E94-0EF1A51F1853}" type="presOf" srcId="{B5ADC9C9-09F4-41B4-A7F8-FCA5918150A8}" destId="{266D527D-F777-554D-8DF9-A9C33B108ADA}" srcOrd="0" destOrd="0" presId="urn:microsoft.com/office/officeart/2005/8/layout/chevron2"/>
    <dgm:cxn modelId="{C24E9A25-C2DC-274C-8742-9EA254B7A722}" srcId="{7BEDB44E-E25D-45DA-AFF3-02A0D0A5D058}" destId="{E96684B1-2CCA-0A44-89E9-ABB4620AC12A}" srcOrd="0" destOrd="0" parTransId="{669088CD-2A77-D545-A296-D725A3FE4175}" sibTransId="{D51E95ED-B424-F640-BBFF-45C6B975F81B}"/>
    <dgm:cxn modelId="{9033212A-FE93-0649-88EF-BB8C1E3AAAF4}" type="presOf" srcId="{462CA4F9-A711-964A-8141-0CFF5110CFB2}" destId="{6CA1BD58-CCF1-2444-BE4B-5CBB94FF7AAC}"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3"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160D404A-4FC3-954E-B3A3-3CB0CDBF4704}" srcId="{7BA6F52C-7D25-43BE-A79E-EB001743CB5A}" destId="{C84632BA-D651-AA48-8BF3-05CF7DC3D751}" srcOrd="2" destOrd="0" parTransId="{23DF41CB-A303-1C40-A432-E955B967CB6C}" sibTransId="{D8DA5C45-FD6B-3241-8B1A-033D167D97AC}"/>
    <dgm:cxn modelId="{B83CFC50-44C9-9C45-861C-FC7B6E17C0CC}" type="presOf" srcId="{C84632BA-D651-AA48-8BF3-05CF7DC3D751}" destId="{14D14C00-F1D1-D340-87D6-BB07AA3C0F0D}" srcOrd="0" destOrd="3" presId="urn:microsoft.com/office/officeart/2005/8/layout/chevron2"/>
    <dgm:cxn modelId="{66ECCA5A-A27A-3343-ACCB-67BD15CE77C0}" type="presOf" srcId="{855CC15B-C92F-4194-A975-D446F95D6045}" destId="{266D527D-F777-554D-8DF9-A9C33B108ADA}" srcOrd="0" destOrd="2"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F2D7964-7B97-E04F-BFDD-2EAA7E2A692B}" type="presOf" srcId="{8E299F73-F46F-4886-A856-C5E4EAA5E67E}" destId="{6CA1BD58-CCF1-2444-BE4B-5CBB94FF7AAC}" srcOrd="0" destOrd="1" presId="urn:microsoft.com/office/officeart/2005/8/layout/chevron2"/>
    <dgm:cxn modelId="{5A800565-A8D2-B145-8C10-79CC82F77274}" type="presOf" srcId="{6D0DF20A-E18A-448D-8DC7-CF9C9A14F9DC}" destId="{266D527D-F777-554D-8DF9-A9C33B108ADA}" srcOrd="0" destOrd="1" presId="urn:microsoft.com/office/officeart/2005/8/layout/chevron2"/>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2BE54C73-5A34-CB4B-96ED-C5B08629101D}" srcId="{7BA6F52C-7D25-43BE-A79E-EB001743CB5A}" destId="{E9EA05EA-1716-C74D-80C2-60390A0F1ED4}" srcOrd="3" destOrd="0" parTransId="{A03A39F9-6678-F545-B4D9-25D15773B40B}" sibTransId="{90BCD260-69C0-EC43-9353-0693299AB518}"/>
    <dgm:cxn modelId="{DD119173-C690-3E4A-A1C2-59E2EEE566A4}" type="presOf" srcId="{7BA6F52C-7D25-43BE-A79E-EB001743CB5A}" destId="{14D14C00-F1D1-D340-87D6-BB07AA3C0F0D}" srcOrd="0" destOrd="0" presId="urn:microsoft.com/office/officeart/2005/8/layout/chevron2"/>
    <dgm:cxn modelId="{FF4DC484-78D2-D341-93B1-1E0FE8FA5600}" type="presOf" srcId="{7BDF9B4D-DD0D-4A0F-BED7-875E08EDF7D6}" destId="{CEF0C2DB-5490-2749-B9A0-CCD9B9922566}" srcOrd="0" destOrd="0" presId="urn:microsoft.com/office/officeart/2005/8/layout/chevron2"/>
    <dgm:cxn modelId="{1B5B9A86-D0DF-454A-9AF4-6A29D11D28FD}" srcId="{B5ADC9C9-09F4-41B4-A7F8-FCA5918150A8}" destId="{855CC15B-C92F-4194-A975-D446F95D6045}" srcOrd="1" destOrd="0" parTransId="{61777A9F-091F-45B3-A369-83138CB9CE7B}" sibTransId="{4E21679E-8085-4F31-9676-EB6FA4340211}"/>
    <dgm:cxn modelId="{BDA50BA2-6821-DE4C-817C-A1D4CD8EE672}" type="presOf" srcId="{9AE83821-2DC8-49FE-9DD3-580C7ACD581D}" destId="{3263FB1B-4268-E347-8598-49D62317963A}" srcOrd="0" destOrd="0"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81DCFAB4-9FEB-D64A-BFEA-62D2E28920D8}" srcId="{7BEDB44E-E25D-45DA-AFF3-02A0D0A5D058}" destId="{4FF3C335-1C7A-874B-BA4E-9D65B3EAB5DA}" srcOrd="2"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5ED3C7C1-AA3B-40CE-AF58-823F659183A5}" srcId="{B5ADC9C9-09F4-41B4-A7F8-FCA5918150A8}" destId="{6D0DF20A-E18A-448D-8DC7-CF9C9A14F9DC}" srcOrd="0" destOrd="0" parTransId="{99F3857C-CBE7-427E-AFEB-42080401626E}" sibTransId="{99956659-5631-4230-B575-B6F8FAB2DAEC}"/>
    <dgm:cxn modelId="{2D3918C6-C746-0A4C-8395-1312EDB9EF49}" type="presOf" srcId="{E96684B1-2CCA-0A44-89E9-ABB4620AC12A}" destId="{EDDB2E32-7A25-594B-9314-341045045668}" srcOrd="0" destOrd="1"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3800B5DA-4408-DE4D-8D5D-87D9B39D4F90}" type="presOf" srcId="{0E27933B-7210-764C-938A-5F53AFA360D7}" destId="{EDDB2E32-7A25-594B-9314-341045045668}" srcOrd="0" destOrd="2" presId="urn:microsoft.com/office/officeart/2005/8/layout/chevron2"/>
    <dgm:cxn modelId="{B3A79DDE-8BFB-4F61-BD18-A7357F33E438}" srcId="{D71DF388-6479-43D8-9A9D-8468064F32A0}" destId="{7BEDB44E-E25D-45DA-AFF3-02A0D0A5D058}" srcOrd="0" destOrd="0" parTransId="{75BE58B4-565F-4F73-9F73-6173007ADA4D}" sibTransId="{738BCADC-0E71-4480-BC37-4F267C1F52A1}"/>
    <dgm:cxn modelId="{0FF501E2-9ADB-0C45-8C8C-B124D34209ED}" type="presOf" srcId="{E9EA05EA-1716-C74D-80C2-60390A0F1ED4}" destId="{14D14C00-F1D1-D340-87D6-BB07AA3C0F0D}" srcOrd="0" destOrd="4" presId="urn:microsoft.com/office/officeart/2005/8/layout/chevron2"/>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495FD8E8-C2D8-4F49-950A-3894A7ADC062}" srcId="{7BEDB44E-E25D-45DA-AFF3-02A0D0A5D058}" destId="{0E27933B-7210-764C-938A-5F53AFA360D7}" srcOrd="1" destOrd="0" parTransId="{2BC26C98-5BFE-7A4B-A370-D72371D809F1}" sibTransId="{7461EA65-B958-C348-A49F-169499303B9A}"/>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dirty="0">
              <a:solidFill>
                <a:schemeClr val="bg1"/>
              </a:solidFill>
            </a:rPr>
            <a:t>Load</a:t>
          </a:r>
          <a:endParaRPr lang="en-US" sz="1600" dirty="0">
            <a:solidFill>
              <a:schemeClr val="bg1"/>
            </a:solidFill>
          </a:endParaRP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user profile: contains each user’s interested areas and ratings</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400" dirty="0">
              <a:solidFill>
                <a:schemeClr val="bg1"/>
              </a:solidFill>
            </a:rPr>
            <a:t>Cluster</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400" b="1" dirty="0">
              <a:solidFill>
                <a:schemeClr val="tx1"/>
              </a:solidFill>
            </a:rPr>
            <a:t>Cluster users</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9AE83821-2DC8-49FE-9DD3-580C7ACD581D}">
      <dgm:prSet custT="1"/>
      <dgm:spPr/>
      <dgm:t>
        <a:bodyPr/>
        <a:lstStyle/>
        <a:p>
          <a:r>
            <a:rPr lang="en-US" sz="1400" dirty="0">
              <a:solidFill>
                <a:schemeClr val="bg1"/>
              </a:solidFill>
            </a:rPr>
            <a:t>Recommend</a:t>
          </a:r>
          <a:endParaRPr lang="en-US" sz="1600" dirty="0">
            <a:solidFill>
              <a:schemeClr val="bg1"/>
            </a:solidFill>
          </a:endParaRP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400" b="1" dirty="0">
              <a:solidFill>
                <a:schemeClr val="tx1"/>
              </a:solidFill>
            </a:rPr>
            <a:t>Recommend courses</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855CC15B-C92F-4194-A975-D446F95D6045}">
      <dgm:prSet custT="1"/>
      <dgm:spPr/>
      <dgm:t>
        <a:bodyPr/>
        <a:lstStyle/>
        <a:p>
          <a:r>
            <a:rPr lang="en-US" sz="1400" dirty="0">
              <a:solidFill>
                <a:schemeClr val="tx1"/>
              </a:solidFill>
            </a:rPr>
            <a:t>Check if the count of recommendation is greater than 20. If yes, removed the courses NOT on top-20 high enrollments from recommendation.</a:t>
          </a:r>
        </a:p>
      </dgm:t>
    </dgm:pt>
    <dgm:pt modelId="{61777A9F-091F-45B3-A369-83138CB9CE7B}" type="parTrans" cxnId="{1B5B9A86-D0DF-454A-9AF4-6A29D11D28FD}">
      <dgm:prSet/>
      <dgm:spPr/>
      <dgm:t>
        <a:bodyPr/>
        <a:lstStyle/>
        <a:p>
          <a:endParaRPr lang="en-US" sz="1200">
            <a:solidFill>
              <a:srgbClr val="0B49CB"/>
            </a:solidFill>
          </a:endParaRPr>
        </a:p>
      </dgm:t>
    </dgm:pt>
    <dgm:pt modelId="{4E21679E-8085-4F31-9676-EB6FA4340211}" type="sibTrans" cxnId="{1B5B9A86-D0DF-454A-9AF4-6A29D11D28FD}">
      <dgm:prSet/>
      <dgm:spPr/>
      <dgm:t>
        <a:bodyPr/>
        <a:lstStyle/>
        <a:p>
          <a:endParaRPr lang="en-US" sz="1200">
            <a:solidFill>
              <a:srgbClr val="0B49CB"/>
            </a:solidFill>
          </a:endParaRPr>
        </a:p>
      </dgm:t>
    </dgm:pt>
    <dgm:pt modelId="{46C32DF5-DA88-FF48-97FB-D57A95998198}">
      <dgm:prSet custT="1"/>
      <dgm:spPr/>
      <dgm:t>
        <a:bodyPr/>
        <a:lstStyle/>
        <a:p>
          <a:r>
            <a:rPr lang="en-US" sz="1400" dirty="0">
              <a:solidFill>
                <a:schemeClr val="tx1"/>
              </a:solidFill>
            </a:rPr>
            <a:t>Load the test </a:t>
          </a:r>
          <a:r>
            <a:rPr lang="en-US" sz="1400" dirty="0" err="1">
              <a:solidFill>
                <a:schemeClr val="tx1"/>
              </a:solidFill>
            </a:rPr>
            <a:t>dataframe</a:t>
          </a:r>
          <a:r>
            <a:rPr lang="en-US" sz="1400" dirty="0">
              <a:solidFill>
                <a:schemeClr val="tx1"/>
              </a:solidFill>
            </a:rPr>
            <a:t>: contains users to whom we will make recommendation of new courses</a:t>
          </a:r>
        </a:p>
      </dgm:t>
    </dgm:pt>
    <dgm:pt modelId="{2C1A2FC3-6B2A-8741-9AFD-D67FD2FFE2AA}" type="parTrans" cxnId="{EB0919E3-0C9B-1745-8057-9B3BC9406DFA}">
      <dgm:prSet/>
      <dgm:spPr/>
      <dgm:t>
        <a:bodyPr/>
        <a:lstStyle/>
        <a:p>
          <a:endParaRPr lang="zh-TW" altLang="en-US" sz="1200">
            <a:solidFill>
              <a:srgbClr val="0B49CB"/>
            </a:solidFill>
          </a:endParaRPr>
        </a:p>
      </dgm:t>
    </dgm:pt>
    <dgm:pt modelId="{BA8E5F39-077B-DB48-8447-7FB9E93FD7F8}" type="sibTrans" cxnId="{EB0919E3-0C9B-1745-8057-9B3BC9406DFA}">
      <dgm:prSet/>
      <dgm:spPr/>
      <dgm:t>
        <a:bodyPr/>
        <a:lstStyle/>
        <a:p>
          <a:endParaRPr lang="zh-TW" altLang="en-US" sz="1200">
            <a:solidFill>
              <a:srgbClr val="0B49CB"/>
            </a:solidFill>
          </a:endParaRPr>
        </a:p>
      </dgm:t>
    </dgm:pt>
    <dgm:pt modelId="{E96684B1-2CCA-0A44-89E9-ABB4620AC12A}">
      <dgm:prSet custT="1"/>
      <dgm:spPr/>
      <dgm:t>
        <a:bodyPr/>
        <a:lstStyle/>
        <a:p>
          <a:r>
            <a:rPr lang="en-US" sz="1400" dirty="0">
              <a:solidFill>
                <a:schemeClr val="tx1"/>
              </a:solidFill>
            </a:rPr>
            <a:t>Apply PCA(</a:t>
          </a:r>
          <a:r>
            <a:rPr lang="en-US" sz="1400" dirty="0" err="1">
              <a:solidFill>
                <a:schemeClr val="tx1"/>
              </a:solidFill>
            </a:rPr>
            <a:t>n_component</a:t>
          </a:r>
          <a:r>
            <a:rPr lang="en-US" sz="1400" dirty="0">
              <a:solidFill>
                <a:schemeClr val="tx1"/>
              </a:solidFill>
            </a:rPr>
            <a:t>=9) algorithm to transformed user profile features to reduce original 14 features to 9 features</a:t>
          </a:r>
          <a:endParaRPr lang="en-US" sz="1400" b="1" dirty="0">
            <a:solidFill>
              <a:schemeClr val="tx1"/>
            </a:solidFill>
          </a:endParaRPr>
        </a:p>
      </dgm:t>
    </dgm:pt>
    <dgm:pt modelId="{669088CD-2A77-D545-A296-D725A3FE4175}" type="parTrans" cxnId="{C24E9A25-C2DC-274C-8742-9EA254B7A722}">
      <dgm:prSet/>
      <dgm:spPr/>
      <dgm:t>
        <a:bodyPr/>
        <a:lstStyle/>
        <a:p>
          <a:endParaRPr lang="zh-TW" altLang="en-US" sz="1200">
            <a:solidFill>
              <a:srgbClr val="0B49CB"/>
            </a:solidFill>
          </a:endParaRPr>
        </a:p>
      </dgm:t>
    </dgm:pt>
    <dgm:pt modelId="{D51E95ED-B424-F640-BBFF-45C6B975F81B}" type="sibTrans" cxnId="{C24E9A25-C2DC-274C-8742-9EA254B7A722}">
      <dgm:prSet/>
      <dgm:spPr/>
      <dgm:t>
        <a:bodyPr/>
        <a:lstStyle/>
        <a:p>
          <a:endParaRPr lang="zh-TW" altLang="en-US" sz="1200">
            <a:solidFill>
              <a:srgbClr val="0B49CB"/>
            </a:solidFill>
          </a:endParaRPr>
        </a:p>
      </dgm:t>
    </dgm:pt>
    <dgm:pt modelId="{73CE9146-7360-7F4A-B780-B46C081C664C}">
      <dgm:prSet custT="1"/>
      <dgm:spPr/>
      <dgm:t>
        <a:bodyPr/>
        <a:lstStyle/>
        <a:p>
          <a:r>
            <a:rPr lang="en-US" sz="1400" dirty="0">
              <a:solidFill>
                <a:schemeClr val="bg1"/>
              </a:solidFill>
            </a:rPr>
            <a:t>Process</a:t>
          </a:r>
        </a:p>
      </dgm:t>
    </dgm:pt>
    <dgm:pt modelId="{76CB929A-4711-1C4A-B172-88E55A6D3CA9}" type="parTrans" cxnId="{4678C9EC-BE04-A54B-8B93-7437B2E35D3E}">
      <dgm:prSet/>
      <dgm:spPr/>
      <dgm:t>
        <a:bodyPr/>
        <a:lstStyle/>
        <a:p>
          <a:endParaRPr lang="zh-TW" altLang="en-US"/>
        </a:p>
      </dgm:t>
    </dgm:pt>
    <dgm:pt modelId="{2D52BA2C-95BF-C643-9B28-2C0048DF4C29}" type="sibTrans" cxnId="{4678C9EC-BE04-A54B-8B93-7437B2E35D3E}">
      <dgm:prSet/>
      <dgm:spPr/>
      <dgm:t>
        <a:bodyPr/>
        <a:lstStyle/>
        <a:p>
          <a:endParaRPr lang="zh-TW" altLang="en-US"/>
        </a:p>
      </dgm:t>
    </dgm:pt>
    <dgm:pt modelId="{E3CD1CA1-0B38-6944-896F-65805C351A0B}">
      <dgm:prSet custT="1"/>
      <dgm:spPr/>
      <dgm:t>
        <a:bodyPr/>
        <a:lstStyle/>
        <a:p>
          <a:r>
            <a:rPr lang="en-US" sz="1400" dirty="0">
              <a:solidFill>
                <a:schemeClr val="tx1"/>
              </a:solidFill>
            </a:rPr>
            <a:t>Process features</a:t>
          </a:r>
        </a:p>
      </dgm:t>
    </dgm:pt>
    <dgm:pt modelId="{F6F123D9-D0EB-C54B-92F5-E67D75742102}" type="parTrans" cxnId="{CC9D8776-F6E4-1A4E-BEE9-0C1CED1E5D4F}">
      <dgm:prSet/>
      <dgm:spPr/>
      <dgm:t>
        <a:bodyPr/>
        <a:lstStyle/>
        <a:p>
          <a:endParaRPr lang="zh-TW" altLang="en-US"/>
        </a:p>
      </dgm:t>
    </dgm:pt>
    <dgm:pt modelId="{22E09D77-E947-9149-9D1A-8BB0F272177B}" type="sibTrans" cxnId="{CC9D8776-F6E4-1A4E-BEE9-0C1CED1E5D4F}">
      <dgm:prSet/>
      <dgm:spPr/>
      <dgm:t>
        <a:bodyPr/>
        <a:lstStyle/>
        <a:p>
          <a:endParaRPr lang="zh-TW" altLang="en-US"/>
        </a:p>
      </dgm:t>
    </dgm:pt>
    <dgm:pt modelId="{BDFD4707-F657-E448-9975-65B1E2466E0F}">
      <dgm:prSet custT="1"/>
      <dgm:spPr/>
      <dgm:t>
        <a:bodyPr/>
        <a:lstStyle/>
        <a:p>
          <a:r>
            <a:rPr lang="en-US" sz="1400" dirty="0" err="1">
              <a:solidFill>
                <a:schemeClr val="tx1"/>
              </a:solidFill>
            </a:rPr>
            <a:t>Nomalize</a:t>
          </a:r>
          <a:r>
            <a:rPr lang="en-US" sz="1400" dirty="0">
              <a:solidFill>
                <a:schemeClr val="tx1"/>
              </a:solidFill>
            </a:rPr>
            <a:t> the user profile features using </a:t>
          </a:r>
          <a:r>
            <a:rPr lang="en-US" sz="1400" dirty="0" err="1">
              <a:solidFill>
                <a:schemeClr val="tx1"/>
              </a:solidFill>
            </a:rPr>
            <a:t>StandardScalere</a:t>
          </a:r>
          <a:r>
            <a:rPr lang="en-US" sz="1400" dirty="0">
              <a:solidFill>
                <a:schemeClr val="tx1"/>
              </a:solidFill>
            </a:rPr>
            <a:t>()</a:t>
          </a:r>
        </a:p>
      </dgm:t>
    </dgm:pt>
    <dgm:pt modelId="{D6CF2E6A-155B-5045-B04A-54CD97A73612}" type="parTrans" cxnId="{D2ABD50A-DA48-4D48-AB9E-8A34BE2ED04B}">
      <dgm:prSet/>
      <dgm:spPr/>
      <dgm:t>
        <a:bodyPr/>
        <a:lstStyle/>
        <a:p>
          <a:endParaRPr lang="zh-TW" altLang="en-US"/>
        </a:p>
      </dgm:t>
    </dgm:pt>
    <dgm:pt modelId="{D7E973DC-D39F-FC4C-A68F-EE6B842872A7}" type="sibTrans" cxnId="{D2ABD50A-DA48-4D48-AB9E-8A34BE2ED04B}">
      <dgm:prSet/>
      <dgm:spPr/>
      <dgm:t>
        <a:bodyPr/>
        <a:lstStyle/>
        <a:p>
          <a:endParaRPr lang="zh-TW" altLang="en-US"/>
        </a:p>
      </dgm:t>
    </dgm:pt>
    <dgm:pt modelId="{68872C64-4B10-3446-AE30-D80F1FC9A0FE}">
      <dgm:prSet custT="1"/>
      <dgm:spPr/>
      <dgm:t>
        <a:bodyPr/>
        <a:lstStyle/>
        <a:p>
          <a:r>
            <a:rPr lang="en-US" sz="1400" dirty="0">
              <a:solidFill>
                <a:schemeClr val="tx1"/>
              </a:solidFill>
            </a:rPr>
            <a:t>Visualize the correlation among user profile features</a:t>
          </a:r>
        </a:p>
      </dgm:t>
    </dgm:pt>
    <dgm:pt modelId="{0D6C1BDE-EB75-014E-8C4F-D79041C5274A}" type="parTrans" cxnId="{30385B90-69B1-5543-A9DE-6CF182BA6158}">
      <dgm:prSet/>
      <dgm:spPr/>
      <dgm:t>
        <a:bodyPr/>
        <a:lstStyle/>
        <a:p>
          <a:endParaRPr lang="zh-TW" altLang="en-US"/>
        </a:p>
      </dgm:t>
    </dgm:pt>
    <dgm:pt modelId="{F819161A-AA68-2A41-B287-576CB300B097}" type="sibTrans" cxnId="{30385B90-69B1-5543-A9DE-6CF182BA6158}">
      <dgm:prSet/>
      <dgm:spPr/>
      <dgm:t>
        <a:bodyPr/>
        <a:lstStyle/>
        <a:p>
          <a:endParaRPr lang="zh-TW" altLang="en-US"/>
        </a:p>
      </dgm:t>
    </dgm:pt>
    <dgm:pt modelId="{B177E8E2-EB39-B344-912C-6152DC166AF4}">
      <dgm:prSet custT="1"/>
      <dgm:spPr/>
      <dgm:t>
        <a:bodyPr/>
        <a:lstStyle/>
        <a:p>
          <a:r>
            <a:rPr lang="en-US" sz="1400" dirty="0">
              <a:solidFill>
                <a:schemeClr val="tx1"/>
              </a:solidFill>
            </a:rPr>
            <a:t>Apply </a:t>
          </a:r>
          <a:r>
            <a:rPr lang="en-US" sz="1400" dirty="0" err="1">
              <a:solidFill>
                <a:schemeClr val="tx1"/>
              </a:solidFill>
            </a:rPr>
            <a:t>GridSearch</a:t>
          </a:r>
          <a:r>
            <a:rPr lang="en-US" sz="1400" dirty="0">
              <a:solidFill>
                <a:schemeClr val="tx1"/>
              </a:solidFill>
            </a:rPr>
            <a:t> to get the optimized hyper parameters: </a:t>
          </a:r>
          <a:r>
            <a:rPr lang="en-US" sz="1400" dirty="0" err="1">
              <a:solidFill>
                <a:schemeClr val="tx1"/>
              </a:solidFill>
            </a:rPr>
            <a:t>n_cluster</a:t>
          </a:r>
          <a:r>
            <a:rPr lang="en-US" sz="1400" dirty="0">
              <a:solidFill>
                <a:schemeClr val="tx1"/>
              </a:solidFill>
            </a:rPr>
            <a:t> for </a:t>
          </a:r>
          <a:r>
            <a:rPr lang="en-US" sz="1400" dirty="0" err="1">
              <a:solidFill>
                <a:schemeClr val="tx1"/>
              </a:solidFill>
            </a:rPr>
            <a:t>Kmeans</a:t>
          </a:r>
          <a:r>
            <a:rPr lang="en-US" sz="1400" dirty="0">
              <a:solidFill>
                <a:schemeClr val="tx1"/>
              </a:solidFill>
            </a:rPr>
            <a:t>() and </a:t>
          </a:r>
          <a:r>
            <a:rPr lang="en-US" sz="1400" dirty="0" err="1">
              <a:solidFill>
                <a:schemeClr val="tx1"/>
              </a:solidFill>
            </a:rPr>
            <a:t>n_component</a:t>
          </a:r>
          <a:r>
            <a:rPr lang="en-US" sz="1400" dirty="0">
              <a:solidFill>
                <a:schemeClr val="tx1"/>
              </a:solidFill>
            </a:rPr>
            <a:t> for PCA()</a:t>
          </a:r>
        </a:p>
      </dgm:t>
    </dgm:pt>
    <dgm:pt modelId="{35296E62-11FC-8B4D-AE51-3051E571A35A}" type="parTrans" cxnId="{432FBBFA-1C96-FF48-AFC6-C69A4D1BB5CE}">
      <dgm:prSet/>
      <dgm:spPr/>
      <dgm:t>
        <a:bodyPr/>
        <a:lstStyle/>
        <a:p>
          <a:endParaRPr lang="zh-TW" altLang="en-US"/>
        </a:p>
      </dgm:t>
    </dgm:pt>
    <dgm:pt modelId="{7500FD0D-52FD-E34F-A573-314183C37ABA}" type="sibTrans" cxnId="{432FBBFA-1C96-FF48-AFC6-C69A4D1BB5CE}">
      <dgm:prSet/>
      <dgm:spPr/>
      <dgm:t>
        <a:bodyPr/>
        <a:lstStyle/>
        <a:p>
          <a:endParaRPr lang="zh-TW" altLang="en-US"/>
        </a:p>
      </dgm:t>
    </dgm:pt>
    <dgm:pt modelId="{BCC0FE58-998C-7448-8459-AF539BAD270E}">
      <dgm:prSet custT="1"/>
      <dgm:spPr/>
      <dgm:t>
        <a:bodyPr/>
        <a:lstStyle/>
        <a:p>
          <a:r>
            <a:rPr lang="en-US" sz="1400" dirty="0">
              <a:solidFill>
                <a:schemeClr val="tx1"/>
              </a:solidFill>
            </a:rPr>
            <a:t>Apply </a:t>
          </a:r>
          <a:r>
            <a:rPr lang="en-US" sz="1400" dirty="0" err="1">
              <a:solidFill>
                <a:schemeClr val="tx1"/>
              </a:solidFill>
            </a:rPr>
            <a:t>Kmeans</a:t>
          </a:r>
          <a:r>
            <a:rPr lang="en-US" sz="1400" dirty="0">
              <a:solidFill>
                <a:schemeClr val="tx1"/>
              </a:solidFill>
            </a:rPr>
            <a:t>(</a:t>
          </a:r>
          <a:r>
            <a:rPr lang="en-US" sz="1400" dirty="0" err="1">
              <a:solidFill>
                <a:schemeClr val="tx1"/>
              </a:solidFill>
            </a:rPr>
            <a:t>n_cluster</a:t>
          </a:r>
          <a:r>
            <a:rPr lang="en-US" sz="1400" dirty="0">
              <a:solidFill>
                <a:schemeClr val="tx1"/>
              </a:solidFill>
            </a:rPr>
            <a:t>=20) on PCA transformed features to group users into 20 clusters</a:t>
          </a:r>
          <a:endParaRPr lang="en-US" sz="1400" b="1" dirty="0">
            <a:solidFill>
              <a:schemeClr val="tx1"/>
            </a:solidFill>
          </a:endParaRPr>
        </a:p>
      </dgm:t>
    </dgm:pt>
    <dgm:pt modelId="{29E58FCD-1BDA-BD4F-94E8-84AC35FD1D49}" type="parTrans" cxnId="{6AAF2E16-A8F1-CB46-85DF-695F68079397}">
      <dgm:prSet/>
      <dgm:spPr/>
      <dgm:t>
        <a:bodyPr/>
        <a:lstStyle/>
        <a:p>
          <a:endParaRPr lang="zh-TW" altLang="en-US"/>
        </a:p>
      </dgm:t>
    </dgm:pt>
    <dgm:pt modelId="{E8AAEF42-147D-3E4B-BEE8-CD26F2C11C43}" type="sibTrans" cxnId="{6AAF2E16-A8F1-CB46-85DF-695F68079397}">
      <dgm:prSet/>
      <dgm:spPr/>
      <dgm:t>
        <a:bodyPr/>
        <a:lstStyle/>
        <a:p>
          <a:endParaRPr lang="zh-TW" altLang="en-US"/>
        </a:p>
      </dgm:t>
    </dgm:pt>
    <dgm:pt modelId="{20893ACC-068F-7D48-A361-907B5ADDA17D}">
      <dgm:prSet custT="1"/>
      <dgm:spPr/>
      <dgm:t>
        <a:bodyPr/>
        <a:lstStyle/>
        <a:p>
          <a:r>
            <a:rPr lang="en-US" sz="1400" dirty="0">
              <a:solidFill>
                <a:schemeClr val="tx1"/>
              </a:solidFill>
            </a:rPr>
            <a:t>Assign each user with a cluster label. </a:t>
          </a:r>
          <a:endParaRPr lang="en-US" sz="1400" b="1" dirty="0">
            <a:solidFill>
              <a:schemeClr val="tx1"/>
            </a:solidFill>
          </a:endParaRPr>
        </a:p>
      </dgm:t>
    </dgm:pt>
    <dgm:pt modelId="{D37CC752-BE64-6B4D-92FF-BE99F594FCA1}" type="parTrans" cxnId="{0C4E4A18-23BA-7E49-894A-A521260D043F}">
      <dgm:prSet/>
      <dgm:spPr/>
      <dgm:t>
        <a:bodyPr/>
        <a:lstStyle/>
        <a:p>
          <a:endParaRPr lang="zh-TW" altLang="en-US"/>
        </a:p>
      </dgm:t>
    </dgm:pt>
    <dgm:pt modelId="{ECDAA979-E922-A048-ADE6-F39DF73FA97A}" type="sibTrans" cxnId="{0C4E4A18-23BA-7E49-894A-A521260D043F}">
      <dgm:prSet/>
      <dgm:spPr/>
      <dgm:t>
        <a:bodyPr/>
        <a:lstStyle/>
        <a:p>
          <a:endParaRPr lang="zh-TW" altLang="en-US"/>
        </a:p>
      </dgm:t>
    </dgm:pt>
    <dgm:pt modelId="{AC77554F-6C95-4E41-B450-1153EA4E0632}">
      <dgm:prSet custT="1"/>
      <dgm:spPr/>
      <dgm:t>
        <a:bodyPr/>
        <a:lstStyle/>
        <a:p>
          <a:r>
            <a:rPr lang="en-US" sz="1400" dirty="0">
              <a:solidFill>
                <a:schemeClr val="tx1"/>
              </a:solidFill>
            </a:rPr>
            <a:t>For each user, get all courses within the user’s cluster. Compare all the courses with the user’s enrolled courses to get the user’s unenrolled courses</a:t>
          </a:r>
        </a:p>
      </dgm:t>
    </dgm:pt>
    <dgm:pt modelId="{74D07425-8682-DE42-BFB1-9EC0A9F08380}" type="parTrans" cxnId="{A81E8961-85FB-EE43-ADBF-64937E1AF02E}">
      <dgm:prSet/>
      <dgm:spPr/>
      <dgm:t>
        <a:bodyPr/>
        <a:lstStyle/>
        <a:p>
          <a:endParaRPr lang="zh-TW" altLang="en-US"/>
        </a:p>
      </dgm:t>
    </dgm:pt>
    <dgm:pt modelId="{924CD572-1FD7-BB4E-9D63-6BBD834A85A1}" type="sibTrans" cxnId="{A81E8961-85FB-EE43-ADBF-64937E1AF02E}">
      <dgm:prSet/>
      <dgm:spPr/>
      <dgm:t>
        <a:bodyPr/>
        <a:lstStyle/>
        <a:p>
          <a:endParaRPr lang="zh-TW" altLang="en-US"/>
        </a:p>
      </dgm:t>
    </dgm:pt>
    <dgm:pt modelId="{D9011CA4-70C6-AC45-BD85-A1334DB1E7DD}">
      <dgm:prSet custT="1"/>
      <dgm:spPr/>
      <dgm:t>
        <a:bodyPr/>
        <a:lstStyle/>
        <a:p>
          <a:r>
            <a:rPr lang="en-US" sz="1400" dirty="0">
              <a:solidFill>
                <a:schemeClr val="tx1"/>
              </a:solidFill>
            </a:rPr>
            <a:t>Check if the user’s enrolled courses are popular courses (count of enrollments &gt;=150). If yes, add the courses to the recommendation.</a:t>
          </a:r>
        </a:p>
      </dgm:t>
    </dgm:pt>
    <dgm:pt modelId="{40CDA400-0DB4-AD48-BB34-82333EC8526F}" type="parTrans" cxnId="{73AE1D51-B0D8-D64B-B4E4-907684F7F2E4}">
      <dgm:prSet/>
      <dgm:spPr/>
      <dgm:t>
        <a:bodyPr/>
        <a:lstStyle/>
        <a:p>
          <a:endParaRPr lang="zh-TW" altLang="en-US"/>
        </a:p>
      </dgm:t>
    </dgm:pt>
    <dgm:pt modelId="{ED210424-D83A-A441-A514-A2ABB0973274}" type="sibTrans" cxnId="{73AE1D51-B0D8-D64B-B4E4-907684F7F2E4}">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0324">
        <dgm:presLayoutVars>
          <dgm:bulletEnabled val="1"/>
        </dgm:presLayoutVars>
      </dgm:prSet>
      <dgm:spPr/>
    </dgm:pt>
    <dgm:pt modelId="{C0CA75C9-A519-D446-8980-568B29CC1160}" type="pres">
      <dgm:prSet presAssocID="{9A96DB8F-2F6A-406B-9619-9496D478E804}" presName="sp" presStyleCnt="0"/>
      <dgm:spPr/>
    </dgm:pt>
    <dgm:pt modelId="{FFB17DE3-7515-7D46-8D99-A62781485FB5}" type="pres">
      <dgm:prSet presAssocID="{73CE9146-7360-7F4A-B780-B46C081C664C}" presName="composite" presStyleCnt="0"/>
      <dgm:spPr/>
    </dgm:pt>
    <dgm:pt modelId="{F60CE76C-1227-C945-B9FB-88DEA876F910}" type="pres">
      <dgm:prSet presAssocID="{73CE9146-7360-7F4A-B780-B46C081C664C}" presName="parentText" presStyleLbl="alignNode1" presStyleIdx="1" presStyleCnt="4">
        <dgm:presLayoutVars>
          <dgm:chMax val="1"/>
          <dgm:bulletEnabled val="1"/>
        </dgm:presLayoutVars>
      </dgm:prSet>
      <dgm:spPr/>
    </dgm:pt>
    <dgm:pt modelId="{98497DEC-009B-6B40-AD63-82D0531F18AB}" type="pres">
      <dgm:prSet presAssocID="{73CE9146-7360-7F4A-B780-B46C081C664C}" presName="descendantText" presStyleLbl="alignAcc1" presStyleIdx="1" presStyleCnt="4">
        <dgm:presLayoutVars>
          <dgm:bulletEnabled val="1"/>
        </dgm:presLayoutVars>
      </dgm:prSet>
      <dgm:spPr/>
    </dgm:pt>
    <dgm:pt modelId="{4C19E7A1-0756-A245-B40A-388D2B3E9E6A}" type="pres">
      <dgm:prSet presAssocID="{2D52BA2C-95BF-C643-9B28-2C0048DF4C29}"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2" presStyleCnt="4">
        <dgm:presLayoutVars>
          <dgm:chMax val="1"/>
          <dgm:bulletEnabled val="1"/>
        </dgm:presLayoutVars>
      </dgm:prSet>
      <dgm:spPr/>
    </dgm:pt>
    <dgm:pt modelId="{EDDB2E32-7A25-594B-9314-341045045668}" type="pres">
      <dgm:prSet presAssocID="{D71DF388-6479-43D8-9A9D-8468064F32A0}" presName="descendantText" presStyleLbl="alignAcc1" presStyleIdx="2" presStyleCnt="4" custScaleY="101772">
        <dgm:presLayoutVars>
          <dgm:bulletEnabled val="1"/>
        </dgm:presLayoutVars>
      </dgm:prSet>
      <dgm:spPr/>
    </dgm:pt>
    <dgm:pt modelId="{A2CBE07A-AEF0-4F44-841E-33490EFCB6CB}" type="pres">
      <dgm:prSet presAssocID="{44683A14-4213-4949-ACBD-F25E96E28E82}"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custScaleY="160419">
        <dgm:presLayoutVars>
          <dgm:bulletEnabled val="1"/>
        </dgm:presLayoutVars>
      </dgm:prSet>
      <dgm:spPr/>
    </dgm:pt>
  </dgm:ptLst>
  <dgm:cxnLst>
    <dgm:cxn modelId="{6F1F0D02-34FC-8C45-B411-34CC628D833D}" type="presOf" srcId="{7BA6F52C-7D25-43BE-A79E-EB001743CB5A}" destId="{14D14C00-F1D1-D340-87D6-BB07AA3C0F0D}" srcOrd="0" destOrd="0" presId="urn:microsoft.com/office/officeart/2005/8/layout/chevron2"/>
    <dgm:cxn modelId="{D2ABD50A-DA48-4D48-AB9E-8A34BE2ED04B}" srcId="{E3CD1CA1-0B38-6944-896F-65805C351A0B}" destId="{BDFD4707-F657-E448-9975-65B1E2466E0F}" srcOrd="0" destOrd="0" parTransId="{D6CF2E6A-155B-5045-B04A-54CD97A73612}" sibTransId="{D7E973DC-D39F-FC4C-A68F-EE6B842872A7}"/>
    <dgm:cxn modelId="{2CE0D213-F3FD-7B43-851F-FD7122F13B60}" type="presOf" srcId="{D9011CA4-70C6-AC45-BD85-A1334DB1E7DD}" destId="{266D527D-F777-554D-8DF9-A9C33B108ADA}" srcOrd="0" destOrd="2" presId="urn:microsoft.com/office/officeart/2005/8/layout/chevron2"/>
    <dgm:cxn modelId="{6AAF2E16-A8F1-CB46-85DF-695F68079397}" srcId="{7BEDB44E-E25D-45DA-AFF3-02A0D0A5D058}" destId="{BCC0FE58-998C-7448-8459-AF539BAD270E}" srcOrd="1" destOrd="0" parTransId="{29E58FCD-1BDA-BD4F-94E8-84AC35FD1D49}" sibTransId="{E8AAEF42-147D-3E4B-BEE8-CD26F2C11C43}"/>
    <dgm:cxn modelId="{0C4E4A18-23BA-7E49-894A-A521260D043F}" srcId="{7BEDB44E-E25D-45DA-AFF3-02A0D0A5D058}" destId="{20893ACC-068F-7D48-A361-907B5ADDA17D}" srcOrd="2" destOrd="0" parTransId="{D37CC752-BE64-6B4D-92FF-BE99F594FCA1}" sibTransId="{ECDAA979-E922-A048-ADE6-F39DF73FA97A}"/>
    <dgm:cxn modelId="{7D5B311F-4130-5E40-8F5C-E2FF2F15C78D}" type="presOf" srcId="{B5ADC9C9-09F4-41B4-A7F8-FCA5918150A8}" destId="{266D527D-F777-554D-8DF9-A9C33B108ADA}" srcOrd="0" destOrd="0" presId="urn:microsoft.com/office/officeart/2005/8/layout/chevron2"/>
    <dgm:cxn modelId="{C24E9A25-C2DC-274C-8742-9EA254B7A722}" srcId="{7BEDB44E-E25D-45DA-AFF3-02A0D0A5D058}" destId="{E96684B1-2CCA-0A44-89E9-ABB4620AC12A}" srcOrd="0" destOrd="0" parTransId="{669088CD-2A77-D545-A296-D725A3FE4175}" sibTransId="{D51E95ED-B424-F640-BBFF-45C6B975F81B}"/>
    <dgm:cxn modelId="{D8556133-B096-0C4D-9718-8FC9206B398B}" type="presOf" srcId="{9AE83821-2DC8-49FE-9DD3-580C7ACD581D}" destId="{3263FB1B-4268-E347-8598-49D62317963A}" srcOrd="0" destOrd="0" presId="urn:microsoft.com/office/officeart/2005/8/layout/chevron2"/>
    <dgm:cxn modelId="{FC7FB337-7654-0541-BAC2-9567C703644A}" type="presOf" srcId="{855CC15B-C92F-4194-A975-D446F95D6045}" destId="{266D527D-F777-554D-8DF9-A9C33B108ADA}" srcOrd="0" destOrd="3"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73AE1D51-B0D8-D64B-B4E4-907684F7F2E4}" srcId="{B5ADC9C9-09F4-41B4-A7F8-FCA5918150A8}" destId="{D9011CA4-70C6-AC45-BD85-A1334DB1E7DD}" srcOrd="1" destOrd="0" parTransId="{40CDA400-0DB4-AD48-BB34-82333EC8526F}" sibTransId="{ED210424-D83A-A441-A514-A2ABB0973274}"/>
    <dgm:cxn modelId="{313F315D-5F94-9342-BDD7-B0B3F9CDA81A}" type="presOf" srcId="{B177E8E2-EB39-B344-912C-6152DC166AF4}" destId="{98497DEC-009B-6B40-AD63-82D0531F18AB}" srcOrd="0" destOrd="3" presId="urn:microsoft.com/office/officeart/2005/8/layout/chevron2"/>
    <dgm:cxn modelId="{A81E8961-85FB-EE43-ADBF-64937E1AF02E}" srcId="{B5ADC9C9-09F4-41B4-A7F8-FCA5918150A8}" destId="{AC77554F-6C95-4E41-B450-1153EA4E0632}" srcOrd="0" destOrd="0" parTransId="{74D07425-8682-DE42-BFB1-9EC0A9F08380}" sibTransId="{924CD572-1FD7-BB4E-9D63-6BBD834A85A1}"/>
    <dgm:cxn modelId="{7BB39C63-FD0B-9C41-81FB-1FBD8DB9E7E8}" type="presOf" srcId="{68872C64-4B10-3446-AE30-D80F1FC9A0FE}" destId="{98497DEC-009B-6B40-AD63-82D0531F18AB}" srcOrd="0" destOrd="2" presId="urn:microsoft.com/office/officeart/2005/8/layout/chevron2"/>
    <dgm:cxn modelId="{3A15EB65-1AEB-884D-81A4-F86D2610B205}" type="presOf" srcId="{D71DF388-6479-43D8-9A9D-8468064F32A0}" destId="{21225EDD-7908-054E-93BD-4D9A493BCB41}" srcOrd="0" destOrd="0" presId="urn:microsoft.com/office/officeart/2005/8/layout/chevron2"/>
    <dgm:cxn modelId="{8405216C-2FB1-4EFB-8345-D979735E8A47}" srcId="{7BDF9B4D-DD0D-4A0F-BED7-875E08EDF7D6}" destId="{D71DF388-6479-43D8-9A9D-8468064F32A0}" srcOrd="2"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CC9D8776-F6E4-1A4E-BEE9-0C1CED1E5D4F}" srcId="{73CE9146-7360-7F4A-B780-B46C081C664C}" destId="{E3CD1CA1-0B38-6944-896F-65805C351A0B}" srcOrd="0" destOrd="0" parTransId="{F6F123D9-D0EB-C54B-92F5-E67D75742102}" sibTransId="{22E09D77-E947-9149-9D1A-8BB0F272177B}"/>
    <dgm:cxn modelId="{27A8687F-AB13-0D41-A3CF-6FC0510E6AC4}" type="presOf" srcId="{73CE9146-7360-7F4A-B780-B46C081C664C}" destId="{F60CE76C-1227-C945-B9FB-88DEA876F910}" srcOrd="0" destOrd="0" presId="urn:microsoft.com/office/officeart/2005/8/layout/chevron2"/>
    <dgm:cxn modelId="{9B8F8E86-A0D5-AE4E-8FB0-4834297495DF}" type="presOf" srcId="{AC77554F-6C95-4E41-B450-1153EA4E0632}" destId="{266D527D-F777-554D-8DF9-A9C33B108ADA}" srcOrd="0" destOrd="1" presId="urn:microsoft.com/office/officeart/2005/8/layout/chevron2"/>
    <dgm:cxn modelId="{1B5B9A86-D0DF-454A-9AF4-6A29D11D28FD}" srcId="{B5ADC9C9-09F4-41B4-A7F8-FCA5918150A8}" destId="{855CC15B-C92F-4194-A975-D446F95D6045}" srcOrd="2" destOrd="0" parTransId="{61777A9F-091F-45B3-A369-83138CB9CE7B}" sibTransId="{4E21679E-8085-4F31-9676-EB6FA4340211}"/>
    <dgm:cxn modelId="{FD330D87-9590-EF4E-B504-770826236DFC}" type="presOf" srcId="{7BEDB44E-E25D-45DA-AFF3-02A0D0A5D058}" destId="{EDDB2E32-7A25-594B-9314-341045045668}" srcOrd="0" destOrd="0" presId="urn:microsoft.com/office/officeart/2005/8/layout/chevron2"/>
    <dgm:cxn modelId="{30385B90-69B1-5543-A9DE-6CF182BA6158}" srcId="{E3CD1CA1-0B38-6944-896F-65805C351A0B}" destId="{68872C64-4B10-3446-AE30-D80F1FC9A0FE}" srcOrd="1" destOrd="0" parTransId="{0D6C1BDE-EB75-014E-8C4F-D79041C5274A}" sibTransId="{F819161A-AA68-2A41-B287-576CB300B097}"/>
    <dgm:cxn modelId="{FC8248A2-1D74-1F41-BFDB-7A69308DC4D1}" type="presOf" srcId="{BCC0FE58-998C-7448-8459-AF539BAD270E}" destId="{EDDB2E32-7A25-594B-9314-341045045668}" srcOrd="0" destOrd="2" presId="urn:microsoft.com/office/officeart/2005/8/layout/chevron2"/>
    <dgm:cxn modelId="{F8F031A3-955E-1749-85F4-A9D392CC97DA}" type="presOf" srcId="{E3CD1CA1-0B38-6944-896F-65805C351A0B}" destId="{98497DEC-009B-6B40-AD63-82D0531F18AB}" srcOrd="0" destOrd="0" presId="urn:microsoft.com/office/officeart/2005/8/layout/chevron2"/>
    <dgm:cxn modelId="{817976A6-EC45-FA46-B677-6B923DFB6FF6}" type="presOf" srcId="{E96684B1-2CCA-0A44-89E9-ABB4620AC12A}" destId="{EDDB2E32-7A25-594B-9314-341045045668}" srcOrd="0" destOrd="1" presId="urn:microsoft.com/office/officeart/2005/8/layout/chevron2"/>
    <dgm:cxn modelId="{913347AE-7CD2-A646-9CAB-CCC96CE54F1D}" type="presOf" srcId="{BDFD4707-F657-E448-9975-65B1E2466E0F}" destId="{98497DEC-009B-6B40-AD63-82D0531F18AB}" srcOrd="0" destOrd="1" presId="urn:microsoft.com/office/officeart/2005/8/layout/chevron2"/>
    <dgm:cxn modelId="{29F4C2AF-7110-A84F-9BE1-D175BBC34C45}" type="presOf" srcId="{7BDF9B4D-DD0D-4A0F-BED7-875E08EDF7D6}" destId="{CEF0C2DB-5490-2749-B9A0-CCD9B9922566}" srcOrd="0" destOrd="0" presId="urn:microsoft.com/office/officeart/2005/8/layout/chevron2"/>
    <dgm:cxn modelId="{D99AB2C1-8B1F-FC47-B675-01DFDECBC0EA}" type="presOf" srcId="{89321B9A-2F29-4FA5-B880-0D61CF161638}" destId="{14D14C00-F1D1-D340-87D6-BB07AA3C0F0D}" srcOrd="0" destOrd="1"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85D383EB-C713-AB4A-B4B1-76BD8A906694}" type="presOf" srcId="{46C32DF5-DA88-FF48-97FB-D57A95998198}" destId="{14D14C00-F1D1-D340-87D6-BB07AA3C0F0D}" srcOrd="0" destOrd="2" presId="urn:microsoft.com/office/officeart/2005/8/layout/chevron2"/>
    <dgm:cxn modelId="{4678C9EC-BE04-A54B-8B93-7437B2E35D3E}" srcId="{7BDF9B4D-DD0D-4A0F-BED7-875E08EDF7D6}" destId="{73CE9146-7360-7F4A-B780-B46C081C664C}" srcOrd="1" destOrd="0" parTransId="{76CB929A-4711-1C4A-B172-88E55A6D3CA9}" sibTransId="{2D52BA2C-95BF-C643-9B28-2C0048DF4C29}"/>
    <dgm:cxn modelId="{BEFBA5EE-4995-9945-B4FB-867AEDE90112}" type="presOf" srcId="{704D8F64-8483-4303-B58C-9F2DC84F00F2}" destId="{5867A5BC-42AF-254C-9300-6E81AFF99CCB}" srcOrd="0" destOrd="0" presId="urn:microsoft.com/office/officeart/2005/8/layout/chevron2"/>
    <dgm:cxn modelId="{0CD8CAEF-3DC1-C24C-84A1-EDA124C10A34}" type="presOf" srcId="{20893ACC-068F-7D48-A361-907B5ADDA17D}" destId="{EDDB2E32-7A25-594B-9314-341045045668}" srcOrd="0" destOrd="3" presId="urn:microsoft.com/office/officeart/2005/8/layout/chevron2"/>
    <dgm:cxn modelId="{432FBBFA-1C96-FF48-AFC6-C69A4D1BB5CE}" srcId="{E3CD1CA1-0B38-6944-896F-65805C351A0B}" destId="{B177E8E2-EB39-B344-912C-6152DC166AF4}" srcOrd="2" destOrd="0" parTransId="{35296E62-11FC-8B4D-AE51-3051E571A35A}" sibTransId="{7500FD0D-52FD-E34F-A573-314183C37ABA}"/>
    <dgm:cxn modelId="{5A2629E4-937C-604D-8546-24E5868D83E2}" type="presParOf" srcId="{CEF0C2DB-5490-2749-B9A0-CCD9B9922566}" destId="{99A0369B-F4AB-D04F-8CA8-9914774E38E0}" srcOrd="0" destOrd="0" presId="urn:microsoft.com/office/officeart/2005/8/layout/chevron2"/>
    <dgm:cxn modelId="{E913CA64-3074-994B-BA2B-9CCE36CA0406}" type="presParOf" srcId="{99A0369B-F4AB-D04F-8CA8-9914774E38E0}" destId="{5867A5BC-42AF-254C-9300-6E81AFF99CCB}" srcOrd="0" destOrd="0" presId="urn:microsoft.com/office/officeart/2005/8/layout/chevron2"/>
    <dgm:cxn modelId="{73FC0D33-F175-2943-8E57-DEDCAF230F7E}" type="presParOf" srcId="{99A0369B-F4AB-D04F-8CA8-9914774E38E0}" destId="{14D14C00-F1D1-D340-87D6-BB07AA3C0F0D}" srcOrd="1" destOrd="0" presId="urn:microsoft.com/office/officeart/2005/8/layout/chevron2"/>
    <dgm:cxn modelId="{BC0A2F0F-72F6-344B-B26B-F380DC921010}" type="presParOf" srcId="{CEF0C2DB-5490-2749-B9A0-CCD9B9922566}" destId="{C0CA75C9-A519-D446-8980-568B29CC1160}" srcOrd="1" destOrd="0" presId="urn:microsoft.com/office/officeart/2005/8/layout/chevron2"/>
    <dgm:cxn modelId="{35F73DD8-37A0-8D4C-9910-63E4A6474A70}" type="presParOf" srcId="{CEF0C2DB-5490-2749-B9A0-CCD9B9922566}" destId="{FFB17DE3-7515-7D46-8D99-A62781485FB5}" srcOrd="2" destOrd="0" presId="urn:microsoft.com/office/officeart/2005/8/layout/chevron2"/>
    <dgm:cxn modelId="{C4717F46-6DB9-6548-A8F1-708D8E26BBEB}" type="presParOf" srcId="{FFB17DE3-7515-7D46-8D99-A62781485FB5}" destId="{F60CE76C-1227-C945-B9FB-88DEA876F910}" srcOrd="0" destOrd="0" presId="urn:microsoft.com/office/officeart/2005/8/layout/chevron2"/>
    <dgm:cxn modelId="{C1D2FDE3-3563-3649-81BD-D05708B4FCB8}" type="presParOf" srcId="{FFB17DE3-7515-7D46-8D99-A62781485FB5}" destId="{98497DEC-009B-6B40-AD63-82D0531F18AB}" srcOrd="1" destOrd="0" presId="urn:microsoft.com/office/officeart/2005/8/layout/chevron2"/>
    <dgm:cxn modelId="{55EF78A4-1487-FC4C-82A3-D3A1543609C9}" type="presParOf" srcId="{CEF0C2DB-5490-2749-B9A0-CCD9B9922566}" destId="{4C19E7A1-0756-A245-B40A-388D2B3E9E6A}" srcOrd="3" destOrd="0" presId="urn:microsoft.com/office/officeart/2005/8/layout/chevron2"/>
    <dgm:cxn modelId="{5C7584A4-C01D-B14C-8F13-1F3733AEEC11}" type="presParOf" srcId="{CEF0C2DB-5490-2749-B9A0-CCD9B9922566}" destId="{7F83449A-DE42-984D-AA14-1248E9339443}" srcOrd="4" destOrd="0" presId="urn:microsoft.com/office/officeart/2005/8/layout/chevron2"/>
    <dgm:cxn modelId="{647DE9A9-C89F-DA48-B6D9-82D11B113E2A}" type="presParOf" srcId="{7F83449A-DE42-984D-AA14-1248E9339443}" destId="{21225EDD-7908-054E-93BD-4D9A493BCB41}" srcOrd="0" destOrd="0" presId="urn:microsoft.com/office/officeart/2005/8/layout/chevron2"/>
    <dgm:cxn modelId="{9D689353-059A-3A47-8389-1A961651D1C5}" type="presParOf" srcId="{7F83449A-DE42-984D-AA14-1248E9339443}" destId="{EDDB2E32-7A25-594B-9314-341045045668}" srcOrd="1" destOrd="0" presId="urn:microsoft.com/office/officeart/2005/8/layout/chevron2"/>
    <dgm:cxn modelId="{0A076387-D644-3F42-8F85-4993C19F7539}" type="presParOf" srcId="{CEF0C2DB-5490-2749-B9A0-CCD9B9922566}" destId="{A2CBE07A-AEF0-4F44-841E-33490EFCB6CB}" srcOrd="5" destOrd="0" presId="urn:microsoft.com/office/officeart/2005/8/layout/chevron2"/>
    <dgm:cxn modelId="{2170E747-56D3-8F43-8434-387850A04E06}" type="presParOf" srcId="{CEF0C2DB-5490-2749-B9A0-CCD9B9922566}" destId="{1E469029-D35E-7640-8FAA-9F634C34F5BD}" srcOrd="6" destOrd="0" presId="urn:microsoft.com/office/officeart/2005/8/layout/chevron2"/>
    <dgm:cxn modelId="{6BCF61E2-D297-6543-AC1B-37FFA885B7B4}" type="presParOf" srcId="{1E469029-D35E-7640-8FAA-9F634C34F5BD}" destId="{3263FB1B-4268-E347-8598-49D62317963A}" srcOrd="0" destOrd="0" presId="urn:microsoft.com/office/officeart/2005/8/layout/chevron2"/>
    <dgm:cxn modelId="{988241CC-B0F1-634D-9CA3-4EFAEC06CC16}"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400" dirty="0">
            <a:solidFill>
              <a:schemeClr val="bg1"/>
            </a:solidFill>
          </a:endParaRPr>
        </a:p>
      </dgm:t>
    </dgm:pt>
    <dgm:pt modelId="{0DA5D16A-CC11-4005-81DA-E4F1DE6919AC}" type="parTrans" cxnId="{D1DF566C-4E97-4859-BD76-01528495A322}">
      <dgm:prSet/>
      <dgm:spPr/>
      <dgm:t>
        <a:bodyPr/>
        <a:lstStyle/>
        <a:p>
          <a:endParaRPr lang="en-US" sz="1400">
            <a:solidFill>
              <a:srgbClr val="0B49CB"/>
            </a:solidFill>
          </a:endParaRPr>
        </a:p>
      </dgm:t>
    </dgm:pt>
    <dgm:pt modelId="{9A96DB8F-2F6A-406B-9619-9496D478E804}" type="sibTrans" cxnId="{D1DF566C-4E97-4859-BD76-01528495A322}">
      <dgm:prSet/>
      <dgm:spPr/>
      <dgm:t>
        <a:bodyPr/>
        <a:lstStyle/>
        <a:p>
          <a:endParaRPr lang="en-US" sz="1400">
            <a:solidFill>
              <a:srgbClr val="0B49CB"/>
            </a:solidFill>
          </a:endParaRPr>
        </a:p>
      </dgm:t>
    </dgm:pt>
    <dgm:pt modelId="{7BA6F52C-7D25-43BE-A79E-EB001743CB5A}">
      <dgm:prSet custT="1"/>
      <dgm:spPr/>
      <dgm:t>
        <a:bodyPr/>
        <a:lstStyle/>
        <a:p>
          <a:r>
            <a:rPr lang="en-US" sz="1400" b="1">
              <a:solidFill>
                <a:schemeClr val="tx1"/>
              </a:solidFill>
            </a:rPr>
            <a:t>Load 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400">
            <a:solidFill>
              <a:srgbClr val="0B49CB"/>
            </a:solidFill>
          </a:endParaRPr>
        </a:p>
      </dgm:t>
    </dgm:pt>
    <dgm:pt modelId="{CE0092A9-0AD7-4BCA-8CE9-AD16BBE86744}" type="sibTrans" cxnId="{73859C41-E542-4E82-B5FE-9959EFBF940C}">
      <dgm:prSet/>
      <dgm:spPr/>
      <dgm:t>
        <a:bodyPr/>
        <a:lstStyle/>
        <a:p>
          <a:endParaRPr lang="en-US" sz="14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a user-item (learn-course) interaction matrix, contains 3 columns: user id (learner), item id (course), and rating (enrollment mode)</a:t>
          </a:r>
        </a:p>
      </dgm:t>
    </dgm:pt>
    <dgm:pt modelId="{DECBD636-38ED-44BA-BA12-6904AA9A3BB9}" type="parTrans" cxnId="{D23227E2-B215-43AE-A60D-B7213F212FB1}">
      <dgm:prSet/>
      <dgm:spPr/>
      <dgm:t>
        <a:bodyPr/>
        <a:lstStyle/>
        <a:p>
          <a:endParaRPr lang="en-US" sz="1400">
            <a:solidFill>
              <a:srgbClr val="0B49CB"/>
            </a:solidFill>
          </a:endParaRPr>
        </a:p>
      </dgm:t>
    </dgm:pt>
    <dgm:pt modelId="{FFDE0741-4270-4121-84FE-986EF1F3530B}" type="sibTrans" cxnId="{D23227E2-B215-43AE-A60D-B7213F212FB1}">
      <dgm:prSet/>
      <dgm:spPr/>
      <dgm:t>
        <a:bodyPr/>
        <a:lstStyle/>
        <a:p>
          <a:endParaRPr lang="en-US" sz="1400">
            <a:solidFill>
              <a:srgbClr val="0B49CB"/>
            </a:solidFill>
          </a:endParaRPr>
        </a:p>
      </dgm:t>
    </dgm:pt>
    <dgm:pt modelId="{D71DF388-6479-43D8-9A9D-8468064F32A0}">
      <dgm:prSet custT="1"/>
      <dgm:spPr/>
      <dgm:t>
        <a:bodyPr/>
        <a:lstStyle/>
        <a:p>
          <a:r>
            <a:rPr lang="en-US" sz="1400" dirty="0">
              <a:solidFill>
                <a:schemeClr val="bg1"/>
              </a:solidFill>
            </a:rPr>
            <a:t>Split</a:t>
          </a:r>
        </a:p>
      </dgm:t>
    </dgm:pt>
    <dgm:pt modelId="{CC764C64-65B4-4831-98AD-EFA5B4CFFE74}" type="parTrans" cxnId="{8405216C-2FB1-4EFB-8345-D979735E8A47}">
      <dgm:prSet/>
      <dgm:spPr/>
      <dgm:t>
        <a:bodyPr/>
        <a:lstStyle/>
        <a:p>
          <a:endParaRPr lang="en-US" sz="1400">
            <a:solidFill>
              <a:srgbClr val="0B49CB"/>
            </a:solidFill>
          </a:endParaRPr>
        </a:p>
      </dgm:t>
    </dgm:pt>
    <dgm:pt modelId="{44683A14-4213-4949-ACBD-F25E96E28E82}" type="sibTrans" cxnId="{8405216C-2FB1-4EFB-8345-D979735E8A47}">
      <dgm:prSet/>
      <dgm:spPr/>
      <dgm:t>
        <a:bodyPr/>
        <a:lstStyle/>
        <a:p>
          <a:endParaRPr lang="en-US" sz="1400">
            <a:solidFill>
              <a:srgbClr val="0B49CB"/>
            </a:solidFill>
          </a:endParaRPr>
        </a:p>
      </dgm:t>
    </dgm:pt>
    <dgm:pt modelId="{7BEDB44E-E25D-45DA-AFF3-02A0D0A5D058}">
      <dgm:prSet custT="1"/>
      <dgm:spPr/>
      <dgm:t>
        <a:bodyPr/>
        <a:lstStyle/>
        <a:p>
          <a:r>
            <a:rPr lang="en-US" sz="1400" b="1" dirty="0">
              <a:solidFill>
                <a:schemeClr val="tx1"/>
              </a:solidFill>
            </a:rPr>
            <a:t>Split the data</a:t>
          </a:r>
        </a:p>
      </dgm:t>
    </dgm:pt>
    <dgm:pt modelId="{75BE58B4-565F-4F73-9F73-6173007ADA4D}" type="parTrans" cxnId="{B3A79DDE-8BFB-4F61-BD18-A7357F33E438}">
      <dgm:prSet/>
      <dgm:spPr/>
      <dgm:t>
        <a:bodyPr/>
        <a:lstStyle/>
        <a:p>
          <a:endParaRPr lang="en-US" sz="1400">
            <a:solidFill>
              <a:srgbClr val="0B49CB"/>
            </a:solidFill>
          </a:endParaRPr>
        </a:p>
      </dgm:t>
    </dgm:pt>
    <dgm:pt modelId="{738BCADC-0E71-4480-BC37-4F267C1F52A1}" type="sibTrans" cxnId="{B3A79DDE-8BFB-4F61-BD18-A7357F33E438}">
      <dgm:prSet/>
      <dgm:spPr/>
      <dgm:t>
        <a:bodyPr/>
        <a:lstStyle/>
        <a:p>
          <a:endParaRPr lang="en-US" sz="1400">
            <a:solidFill>
              <a:srgbClr val="0B49CB"/>
            </a:solidFill>
          </a:endParaRPr>
        </a:p>
      </dgm:t>
    </dgm:pt>
    <dgm:pt modelId="{E87CDF94-9202-4DF5-9343-62FA0EA59BD4}">
      <dgm:prSet custT="1"/>
      <dgm:spPr/>
      <dgm:t>
        <a:bodyPr/>
        <a:lstStyle/>
        <a:p>
          <a:r>
            <a:rPr lang="en-US" sz="1400" b="1" dirty="0">
              <a:solidFill>
                <a:schemeClr val="tx1"/>
              </a:solidFill>
            </a:rPr>
            <a:t>Train the model </a:t>
          </a:r>
          <a:r>
            <a:rPr lang="en-US" sz="1400" b="1" dirty="0" err="1">
              <a:solidFill>
                <a:schemeClr val="tx1"/>
              </a:solidFill>
            </a:rPr>
            <a:t>KNNBasic</a:t>
          </a:r>
          <a:r>
            <a:rPr lang="en-US" sz="1400" b="1" dirty="0">
              <a:solidFill>
                <a:schemeClr val="tx1"/>
              </a:solidFill>
            </a:rPr>
            <a:t>() provided by scikit-surprise library, which is defined as follows:</a:t>
          </a:r>
        </a:p>
      </dgm:t>
    </dgm:pt>
    <dgm:pt modelId="{3CFD6202-7698-4107-9CF3-958A40F4ED8E}" type="parTrans" cxnId="{2C436E5E-2C63-432F-98B6-400FDD4CA778}">
      <dgm:prSet/>
      <dgm:spPr/>
      <dgm:t>
        <a:bodyPr/>
        <a:lstStyle/>
        <a:p>
          <a:endParaRPr lang="en-US" sz="1400">
            <a:solidFill>
              <a:srgbClr val="0B49CB"/>
            </a:solidFill>
          </a:endParaRPr>
        </a:p>
      </dgm:t>
    </dgm:pt>
    <dgm:pt modelId="{2B7F25CC-2EC9-4727-BE34-9E5C18B11684}" type="sibTrans" cxnId="{2C436E5E-2C63-432F-98B6-400FDD4CA778}">
      <dgm:prSet/>
      <dgm:spPr/>
      <dgm:t>
        <a:bodyPr/>
        <a:lstStyle/>
        <a:p>
          <a:endParaRPr lang="en-US" sz="1400">
            <a:solidFill>
              <a:srgbClr val="0B49CB"/>
            </a:solidFill>
          </a:endParaRPr>
        </a:p>
      </dgm:t>
    </dgm:pt>
    <dgm:pt modelId="{8E299F73-F46F-4886-A856-C5E4EAA5E67E}">
      <dgm:prSet custT="1"/>
      <dgm:spPr/>
      <dgm:t>
        <a:bodyPr/>
        <a:lstStyle/>
        <a:p>
          <a:r>
            <a:rPr lang="en-US" sz="1400" dirty="0">
              <a:solidFill>
                <a:schemeClr val="tx1"/>
              </a:solidFill>
            </a:rPr>
            <a:t>Compute the cosine similarity between items (item-based)</a:t>
          </a:r>
        </a:p>
      </dgm:t>
    </dgm:pt>
    <dgm:pt modelId="{70BCDB3E-FE6D-4A83-9A17-681AE50C9C32}" type="parTrans" cxnId="{E5C544B1-D74E-4C38-9521-CCE3215C4381}">
      <dgm:prSet/>
      <dgm:spPr/>
      <dgm:t>
        <a:bodyPr/>
        <a:lstStyle/>
        <a:p>
          <a:endParaRPr lang="en-US" sz="1400">
            <a:solidFill>
              <a:srgbClr val="0B49CB"/>
            </a:solidFill>
          </a:endParaRPr>
        </a:p>
      </dgm:t>
    </dgm:pt>
    <dgm:pt modelId="{A3145B37-5312-4F49-8BEC-52D09B96F39D}" type="sibTrans" cxnId="{E5C544B1-D74E-4C38-9521-CCE3215C4381}">
      <dgm:prSet/>
      <dgm:spPr/>
      <dgm:t>
        <a:bodyPr/>
        <a:lstStyle/>
        <a:p>
          <a:endParaRPr lang="en-US" sz="1400">
            <a:solidFill>
              <a:srgbClr val="0B49CB"/>
            </a:solidFill>
          </a:endParaRPr>
        </a:p>
      </dgm:t>
    </dgm:pt>
    <dgm:pt modelId="{9AE83821-2DC8-49FE-9DD3-580C7ACD581D}">
      <dgm:prSet custT="1"/>
      <dgm:spPr/>
      <dgm:t>
        <a:bodyPr/>
        <a:lstStyle/>
        <a:p>
          <a:r>
            <a:rPr lang="en-US" sz="1400" dirty="0">
              <a:solidFill>
                <a:schemeClr val="bg1"/>
              </a:solidFill>
            </a:rPr>
            <a:t>Evaluate</a:t>
          </a:r>
        </a:p>
      </dgm:t>
    </dgm:pt>
    <dgm:pt modelId="{0A5412D5-5FA0-443D-8FF1-AAF650942B14}" type="parTrans" cxnId="{A67ED6D2-34D7-4B21-9F02-EE2D65C2B8D8}">
      <dgm:prSet/>
      <dgm:spPr/>
      <dgm:t>
        <a:bodyPr/>
        <a:lstStyle/>
        <a:p>
          <a:endParaRPr lang="en-US" sz="1400">
            <a:solidFill>
              <a:srgbClr val="0B49CB"/>
            </a:solidFill>
          </a:endParaRPr>
        </a:p>
      </dgm:t>
    </dgm:pt>
    <dgm:pt modelId="{FAA2AB35-58BF-4E0E-A2BB-F6B262BBDFAB}" type="sibTrans" cxnId="{A67ED6D2-34D7-4B21-9F02-EE2D65C2B8D8}">
      <dgm:prSet/>
      <dgm:spPr/>
      <dgm:t>
        <a:bodyPr/>
        <a:lstStyle/>
        <a:p>
          <a:endParaRPr lang="en-US" sz="1400">
            <a:solidFill>
              <a:srgbClr val="0B49CB"/>
            </a:solidFill>
          </a:endParaRPr>
        </a:p>
      </dgm:t>
    </dgm:pt>
    <dgm:pt modelId="{B5ADC9C9-09F4-41B4-A7F8-FCA5918150A8}">
      <dgm:prSet custT="1"/>
      <dgm:spPr/>
      <dgm:t>
        <a:bodyPr/>
        <a:lstStyle/>
        <a:p>
          <a:r>
            <a:rPr lang="en-US" sz="1400" b="1" dirty="0">
              <a:solidFill>
                <a:schemeClr val="tx1"/>
              </a:solidFill>
            </a:rPr>
            <a:t>Predict the rating and evaluate result</a:t>
          </a:r>
        </a:p>
      </dgm:t>
    </dgm:pt>
    <dgm:pt modelId="{1D91AB7A-722E-4FD3-B205-36375A5AEC27}" type="parTrans" cxnId="{1D0ABDC9-E7CB-49C0-B9DF-6A7AD054A0FC}">
      <dgm:prSet/>
      <dgm:spPr/>
      <dgm:t>
        <a:bodyPr/>
        <a:lstStyle/>
        <a:p>
          <a:endParaRPr lang="en-US" sz="1400">
            <a:solidFill>
              <a:srgbClr val="0B49CB"/>
            </a:solidFill>
          </a:endParaRPr>
        </a:p>
      </dgm:t>
    </dgm:pt>
    <dgm:pt modelId="{EECB300C-51E7-4D65-8150-D58CCC983A82}" type="sibTrans" cxnId="{1D0ABDC9-E7CB-49C0-B9DF-6A7AD054A0FC}">
      <dgm:prSet/>
      <dgm:spPr/>
      <dgm:t>
        <a:bodyPr/>
        <a:lstStyle/>
        <a:p>
          <a:endParaRPr lang="en-US" sz="1400">
            <a:solidFill>
              <a:srgbClr val="0B49CB"/>
            </a:solidFill>
          </a:endParaRPr>
        </a:p>
      </dgm:t>
    </dgm:pt>
    <dgm:pt modelId="{108C3012-50AB-48F6-A1C7-A2D60C54CEDE}">
      <dgm:prSet custT="1"/>
      <dgm:spPr/>
      <dgm:t>
        <a:bodyPr/>
        <a:lstStyle/>
        <a:p>
          <a:r>
            <a:rPr lang="en-US" sz="1400" dirty="0">
              <a:solidFill>
                <a:schemeClr val="bg1"/>
              </a:solidFill>
            </a:rPr>
            <a:t>Train</a:t>
          </a:r>
        </a:p>
      </dgm:t>
    </dgm:pt>
    <dgm:pt modelId="{FC4B016C-DB80-4C7A-A44B-6D315DFC8C85}" type="sibTrans" cxnId="{E37AA73D-A672-458F-9431-1235996E28F9}">
      <dgm:prSet/>
      <dgm:spPr/>
      <dgm:t>
        <a:bodyPr/>
        <a:lstStyle/>
        <a:p>
          <a:endParaRPr lang="en-US" sz="1400">
            <a:solidFill>
              <a:srgbClr val="0B49CB"/>
            </a:solidFill>
          </a:endParaRPr>
        </a:p>
      </dgm:t>
    </dgm:pt>
    <dgm:pt modelId="{9AB4CEBB-3AAD-4381-B117-A4CC80517BE3}" type="parTrans" cxnId="{E37AA73D-A672-458F-9431-1235996E28F9}">
      <dgm:prSet/>
      <dgm:spPr/>
      <dgm:t>
        <a:bodyPr/>
        <a:lstStyle/>
        <a:p>
          <a:endParaRPr lang="en-US" sz="1400">
            <a:solidFill>
              <a:srgbClr val="0B49CB"/>
            </a:solidFill>
          </a:endParaRPr>
        </a:p>
      </dgm:t>
    </dgm:pt>
    <dgm:pt modelId="{46C32DF5-DA88-FF48-97FB-D57A95998198}">
      <dgm:prSet custT="1"/>
      <dgm:spPr/>
      <dgm:t>
        <a:bodyPr/>
        <a:lstStyle/>
        <a:p>
          <a:r>
            <a:rPr lang="en-US" sz="1400" dirty="0">
              <a:solidFill>
                <a:schemeClr val="tx1"/>
              </a:solidFill>
            </a:rPr>
            <a:t>Convert the original form of matrix to a sparse matrix using </a:t>
          </a:r>
          <a:r>
            <a:rPr lang="en-US" sz="1400" b="1" dirty="0">
              <a:solidFill>
                <a:schemeClr val="tx1"/>
              </a:solidFill>
            </a:rPr>
            <a:t>pivot</a:t>
          </a:r>
        </a:p>
      </dgm:t>
    </dgm:pt>
    <dgm:pt modelId="{2C1A2FC3-6B2A-8741-9AFD-D67FD2FFE2AA}" type="parTrans" cxnId="{EB0919E3-0C9B-1745-8057-9B3BC9406DFA}">
      <dgm:prSet/>
      <dgm:spPr/>
      <dgm:t>
        <a:bodyPr/>
        <a:lstStyle/>
        <a:p>
          <a:endParaRPr lang="zh-TW" altLang="en-US" sz="1400">
            <a:solidFill>
              <a:srgbClr val="0B49CB"/>
            </a:solidFill>
          </a:endParaRPr>
        </a:p>
      </dgm:t>
    </dgm:pt>
    <dgm:pt modelId="{BA8E5F39-077B-DB48-8447-7FB9E93FD7F8}" type="sibTrans" cxnId="{EB0919E3-0C9B-1745-8057-9B3BC9406DFA}">
      <dgm:prSet/>
      <dgm:spPr/>
      <dgm:t>
        <a:bodyPr/>
        <a:lstStyle/>
        <a:p>
          <a:endParaRPr lang="zh-TW" altLang="en-US" sz="1400">
            <a:solidFill>
              <a:srgbClr val="0B49CB"/>
            </a:solidFill>
          </a:endParaRPr>
        </a:p>
      </dgm:t>
    </dgm:pt>
    <dgm:pt modelId="{4FF3C335-1C7A-874B-BA4E-9D65B3EAB5DA}">
      <dgm:prSet custT="1"/>
      <dgm:spPr/>
      <dgm:t>
        <a:bodyPr/>
        <a:lstStyle/>
        <a:p>
          <a:r>
            <a:rPr lang="en-US" sz="1400" dirty="0">
              <a:solidFill>
                <a:schemeClr val="tx1"/>
              </a:solidFill>
            </a:rPr>
            <a:t>Split the data into training set and test set. Size of test set = 0.3. Training set will be used for training algorithm. Testing set will be used for predict rating.</a:t>
          </a:r>
        </a:p>
      </dgm:t>
    </dgm:pt>
    <dgm:pt modelId="{57389215-D746-3D4E-8862-D8204BA5852A}" type="parTrans" cxnId="{81DCFAB4-9FEB-D64A-BFEA-62D2E28920D8}">
      <dgm:prSet/>
      <dgm:spPr/>
      <dgm:t>
        <a:bodyPr/>
        <a:lstStyle/>
        <a:p>
          <a:endParaRPr lang="zh-TW" altLang="en-US" sz="1400">
            <a:solidFill>
              <a:srgbClr val="0B49CB"/>
            </a:solidFill>
          </a:endParaRPr>
        </a:p>
      </dgm:t>
    </dgm:pt>
    <dgm:pt modelId="{6AA74F7E-427C-8B4F-B0D4-C742B7D3D0AC}" type="sibTrans" cxnId="{81DCFAB4-9FEB-D64A-BFEA-62D2E28920D8}">
      <dgm:prSet/>
      <dgm:spPr/>
      <dgm:t>
        <a:bodyPr/>
        <a:lstStyle/>
        <a:p>
          <a:endParaRPr lang="zh-TW" altLang="en-US" sz="1400">
            <a:solidFill>
              <a:srgbClr val="0B49CB"/>
            </a:solidFill>
          </a:endParaRPr>
        </a:p>
      </dgm:t>
    </dgm:pt>
    <dgm:pt modelId="{1B70E5C9-ED0C-924A-B8B9-758592B28251}">
      <dgm:prSet custT="1"/>
      <dgm:spPr/>
      <dgm:t>
        <a:bodyPr/>
        <a:lstStyle/>
        <a:p>
          <a:r>
            <a:rPr lang="en-US" sz="1400" dirty="0">
              <a:solidFill>
                <a:schemeClr val="tx1"/>
              </a:solidFill>
            </a:rPr>
            <a:t>Maximum number of neighbors = 50, minimum number of neighbors = 1</a:t>
          </a:r>
        </a:p>
      </dgm:t>
    </dgm:pt>
    <dgm:pt modelId="{09DE7A07-3464-974D-ABA5-F18AD7995A87}" type="parTrans" cxnId="{47542091-2FEC-D841-A4C4-069DB7D731BD}">
      <dgm:prSet/>
      <dgm:spPr/>
      <dgm:t>
        <a:bodyPr/>
        <a:lstStyle/>
        <a:p>
          <a:endParaRPr lang="zh-TW" altLang="en-US" sz="1400"/>
        </a:p>
      </dgm:t>
    </dgm:pt>
    <dgm:pt modelId="{7FB2965F-68C1-A244-BBB9-74B1508042CB}" type="sibTrans" cxnId="{47542091-2FEC-D841-A4C4-069DB7D731BD}">
      <dgm:prSet/>
      <dgm:spPr/>
      <dgm:t>
        <a:bodyPr/>
        <a:lstStyle/>
        <a:p>
          <a:endParaRPr lang="zh-TW" altLang="en-US" sz="1400"/>
        </a:p>
      </dgm:t>
    </dgm:pt>
    <dgm:pt modelId="{7BDBE633-F229-AC43-9DE8-A5BF1A3EE871}">
      <dgm:prSet custT="1"/>
      <dgm:spPr/>
      <dgm:t>
        <a:bodyPr/>
        <a:lstStyle/>
        <a:p>
          <a:r>
            <a:rPr lang="en-US" sz="1400" b="0" dirty="0">
              <a:solidFill>
                <a:schemeClr val="tx1"/>
              </a:solidFill>
            </a:rPr>
            <a:t>Measure prediction accuracy by computing RMSE (root mean square error). </a:t>
          </a:r>
          <a:r>
            <a:rPr lang="en" altLang="zh-TW" sz="1400" b="0" dirty="0" err="1">
              <a:solidFill>
                <a:schemeClr val="tx1"/>
              </a:solidFill>
            </a:rPr>
            <a:t>accuracy.rmse</a:t>
          </a:r>
          <a:r>
            <a:rPr lang="en" altLang="zh-TW" sz="1400" b="0" dirty="0">
              <a:solidFill>
                <a:schemeClr val="tx1"/>
              </a:solidFill>
            </a:rPr>
            <a:t>(predictions) = </a:t>
          </a:r>
          <a:r>
            <a:rPr lang="en-US" sz="1400" b="0" dirty="0">
              <a:solidFill>
                <a:schemeClr val="tx1"/>
              </a:solidFill>
            </a:rPr>
            <a:t>0.1943</a:t>
          </a:r>
        </a:p>
      </dgm:t>
    </dgm:pt>
    <dgm:pt modelId="{045071DF-B567-3F43-9BAB-8F77D2A2F278}" type="parTrans" cxnId="{63281076-C111-AB41-8C86-1D81D9B718B6}">
      <dgm:prSet/>
      <dgm:spPr/>
      <dgm:t>
        <a:bodyPr/>
        <a:lstStyle/>
        <a:p>
          <a:endParaRPr lang="zh-TW" altLang="en-US" sz="1400"/>
        </a:p>
      </dgm:t>
    </dgm:pt>
    <dgm:pt modelId="{059540B5-65A4-404D-A5C8-DC63797DA329}" type="sibTrans" cxnId="{63281076-C111-AB41-8C86-1D81D9B718B6}">
      <dgm:prSet/>
      <dgm:spPr/>
      <dgm:t>
        <a:bodyPr/>
        <a:lstStyle/>
        <a:p>
          <a:endParaRPr lang="zh-TW" altLang="en-US" sz="1400"/>
        </a:p>
      </dgm:t>
    </dgm:pt>
    <dgm:pt modelId="{0232EC40-2200-AF4F-99F3-AE0EB878C00D}">
      <dgm:prSet custT="1"/>
      <dgm:spPr/>
      <dgm:t>
        <a:bodyPr/>
        <a:lstStyle/>
        <a:p>
          <a:r>
            <a:rPr lang="en" altLang="zh-TW" sz="1400" dirty="0"/>
            <a:t>Predict rating of unknown items based on the aggregation of the user's K nearest neighbor's ratings</a:t>
          </a:r>
          <a:endParaRPr lang="en-US" sz="1400" b="1" dirty="0">
            <a:solidFill>
              <a:schemeClr val="tx1"/>
            </a:solidFill>
          </a:endParaRPr>
        </a:p>
      </dgm:t>
    </dgm:pt>
    <dgm:pt modelId="{BB71591F-666A-BB46-9C77-6600359F9C5F}" type="parTrans" cxnId="{02E7EC1F-EA06-6943-8F32-B26BF6A4375E}">
      <dgm:prSet/>
      <dgm:spPr/>
      <dgm:t>
        <a:bodyPr/>
        <a:lstStyle/>
        <a:p>
          <a:endParaRPr lang="zh-TW" altLang="en-US"/>
        </a:p>
      </dgm:t>
    </dgm:pt>
    <dgm:pt modelId="{D40AAB49-F31D-304F-9BB1-BE8F15C741E9}" type="sibTrans" cxnId="{02E7EC1F-EA06-6943-8F32-B26BF6A4375E}">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46AF1628-D627-D740-9321-B93D44C699A9}" type="presOf" srcId="{7BDBE633-F229-AC43-9DE8-A5BF1A3EE871}" destId="{266D527D-F777-554D-8DF9-A9C33B108ADA}"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FDF04F4C-E75D-9440-A119-A21ACAF4B7EA}" type="presOf" srcId="{1B70E5C9-ED0C-924A-B8B9-758592B28251}" destId="{6CA1BD58-CCF1-2444-BE4B-5CBB94FF7AAC}" srcOrd="0" destOrd="2"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2F2D7964-7B97-E04F-BFDD-2EAA7E2A692B}" type="presOf" srcId="{8E299F73-F46F-4886-A856-C5E4EAA5E67E}" destId="{6CA1BD58-CCF1-2444-BE4B-5CBB94FF7AAC}" srcOrd="0" destOrd="1" presId="urn:microsoft.com/office/officeart/2005/8/layout/chevron2"/>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63281076-C111-AB41-8C86-1D81D9B718B6}" srcId="{B5ADC9C9-09F4-41B4-A7F8-FCA5918150A8}" destId="{7BDBE633-F229-AC43-9DE8-A5BF1A3EE871}" srcOrd="1" destOrd="0" parTransId="{045071DF-B567-3F43-9BAB-8F77D2A2F278}" sibTransId="{059540B5-65A4-404D-A5C8-DC63797DA329}"/>
    <dgm:cxn modelId="{FF4DC484-78D2-D341-93B1-1E0FE8FA5600}" type="presOf" srcId="{7BDF9B4D-DD0D-4A0F-BED7-875E08EDF7D6}" destId="{CEF0C2DB-5490-2749-B9A0-CCD9B9922566}" srcOrd="0" destOrd="0" presId="urn:microsoft.com/office/officeart/2005/8/layout/chevron2"/>
    <dgm:cxn modelId="{47542091-2FEC-D841-A4C4-069DB7D731BD}" srcId="{E87CDF94-9202-4DF5-9343-62FA0EA59BD4}" destId="{1B70E5C9-ED0C-924A-B8B9-758592B28251}" srcOrd="1" destOrd="0" parTransId="{09DE7A07-3464-974D-ABA5-F18AD7995A87}" sibTransId="{7FB2965F-68C1-A244-BBB9-74B1508042CB}"/>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E5C544B1-D74E-4C38-9521-CCE3215C4381}" srcId="{E87CDF94-9202-4DF5-9343-62FA0EA59BD4}" destId="{8E299F73-F46F-4886-A856-C5E4EAA5E67E}" srcOrd="0" destOrd="0" parTransId="{70BCDB3E-FE6D-4A83-9A17-681AE50C9C32}" sibTransId="{A3145B37-5312-4F49-8BEC-52D09B96F39D}"/>
    <dgm:cxn modelId="{81DCFAB4-9FEB-D64A-BFEA-62D2E28920D8}" srcId="{7BEDB44E-E25D-45DA-AFF3-02A0D0A5D058}" destId="{4FF3C335-1C7A-874B-BA4E-9D65B3EAB5DA}" srcOrd="0"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400">
              <a:solidFill>
                <a:schemeClr val="bg1"/>
              </a:solidFill>
            </a:rPr>
            <a:t>Load</a:t>
          </a:r>
          <a:endParaRPr lang="en-US" sz="1400" dirty="0">
            <a:solidFill>
              <a:schemeClr val="bg1"/>
            </a:solidFill>
          </a:endParaRPr>
        </a:p>
      </dgm:t>
    </dgm:pt>
    <dgm:pt modelId="{0DA5D16A-CC11-4005-81DA-E4F1DE6919AC}" type="parTrans" cxnId="{D1DF566C-4E97-4859-BD76-01528495A322}">
      <dgm:prSet/>
      <dgm:spPr/>
      <dgm:t>
        <a:bodyPr/>
        <a:lstStyle/>
        <a:p>
          <a:endParaRPr lang="en-US" sz="1400">
            <a:solidFill>
              <a:srgbClr val="0B49CB"/>
            </a:solidFill>
          </a:endParaRPr>
        </a:p>
      </dgm:t>
    </dgm:pt>
    <dgm:pt modelId="{9A96DB8F-2F6A-406B-9619-9496D478E804}" type="sibTrans" cxnId="{D1DF566C-4E97-4859-BD76-01528495A322}">
      <dgm:prSet/>
      <dgm:spPr/>
      <dgm:t>
        <a:bodyPr/>
        <a:lstStyle/>
        <a:p>
          <a:endParaRPr lang="en-US" sz="1400">
            <a:solidFill>
              <a:srgbClr val="0B49CB"/>
            </a:solidFill>
          </a:endParaRPr>
        </a:p>
      </dgm:t>
    </dgm:pt>
    <dgm:pt modelId="{7BA6F52C-7D25-43BE-A79E-EB001743CB5A}">
      <dgm:prSet custT="1"/>
      <dgm:spPr/>
      <dgm:t>
        <a:bodyPr/>
        <a:lstStyle/>
        <a:p>
          <a:r>
            <a:rPr lang="en-US" sz="1400" b="1" dirty="0">
              <a:solidFill>
                <a:schemeClr val="tx1"/>
              </a:solidFill>
            </a:rPr>
            <a:t>Load </a:t>
          </a:r>
          <a:r>
            <a:rPr lang="en-US" sz="1400" b="1" dirty="0" err="1">
              <a:solidFill>
                <a:schemeClr val="tx1"/>
              </a:solidFill>
            </a:rPr>
            <a:t>Dataframe</a:t>
          </a:r>
          <a:endParaRPr lang="en-US" sz="1400" b="1" dirty="0">
            <a:solidFill>
              <a:schemeClr val="tx1"/>
            </a:solidFill>
          </a:endParaRPr>
        </a:p>
      </dgm:t>
    </dgm:pt>
    <dgm:pt modelId="{11DBD2B7-6D80-4AB8-B73C-B06C3F26362F}" type="parTrans" cxnId="{73859C41-E542-4E82-B5FE-9959EFBF940C}">
      <dgm:prSet/>
      <dgm:spPr/>
      <dgm:t>
        <a:bodyPr/>
        <a:lstStyle/>
        <a:p>
          <a:endParaRPr lang="en-US" sz="1400">
            <a:solidFill>
              <a:srgbClr val="0B49CB"/>
            </a:solidFill>
          </a:endParaRPr>
        </a:p>
      </dgm:t>
    </dgm:pt>
    <dgm:pt modelId="{CE0092A9-0AD7-4BCA-8CE9-AD16BBE86744}" type="sibTrans" cxnId="{73859C41-E542-4E82-B5FE-9959EFBF940C}">
      <dgm:prSet/>
      <dgm:spPr/>
      <dgm:t>
        <a:bodyPr/>
        <a:lstStyle/>
        <a:p>
          <a:endParaRPr lang="en-US" sz="1400">
            <a:solidFill>
              <a:srgbClr val="0B49CB"/>
            </a:solidFill>
          </a:endParaRPr>
        </a:p>
      </dgm:t>
    </dgm:pt>
    <dgm:pt modelId="{89321B9A-2F29-4FA5-B880-0D61CF161638}">
      <dgm:prSet custT="1"/>
      <dgm:spPr/>
      <dgm:t>
        <a:bodyPr/>
        <a:lstStyle/>
        <a:p>
          <a:r>
            <a:rPr lang="en-US" sz="1400" dirty="0">
              <a:solidFill>
                <a:schemeClr val="tx1"/>
              </a:solidFill>
            </a:rPr>
            <a:t>Load the </a:t>
          </a:r>
          <a:r>
            <a:rPr lang="en-US" sz="1400" dirty="0" err="1">
              <a:solidFill>
                <a:schemeClr val="tx1"/>
              </a:solidFill>
            </a:rPr>
            <a:t>dataframe</a:t>
          </a:r>
          <a:r>
            <a:rPr lang="en-US" sz="1400" dirty="0">
              <a:solidFill>
                <a:schemeClr val="tx1"/>
              </a:solidFill>
            </a:rPr>
            <a:t> of a user-item (learn-course) interaction matrix, contains 3 columns: user id (learner), item id (course), and rating (enrollment mode)</a:t>
          </a:r>
        </a:p>
      </dgm:t>
    </dgm:pt>
    <dgm:pt modelId="{DECBD636-38ED-44BA-BA12-6904AA9A3BB9}" type="parTrans" cxnId="{D23227E2-B215-43AE-A60D-B7213F212FB1}">
      <dgm:prSet/>
      <dgm:spPr/>
      <dgm:t>
        <a:bodyPr/>
        <a:lstStyle/>
        <a:p>
          <a:endParaRPr lang="en-US" sz="1400">
            <a:solidFill>
              <a:srgbClr val="0B49CB"/>
            </a:solidFill>
          </a:endParaRPr>
        </a:p>
      </dgm:t>
    </dgm:pt>
    <dgm:pt modelId="{FFDE0741-4270-4121-84FE-986EF1F3530B}" type="sibTrans" cxnId="{D23227E2-B215-43AE-A60D-B7213F212FB1}">
      <dgm:prSet/>
      <dgm:spPr/>
      <dgm:t>
        <a:bodyPr/>
        <a:lstStyle/>
        <a:p>
          <a:endParaRPr lang="en-US" sz="1400">
            <a:solidFill>
              <a:srgbClr val="0B49CB"/>
            </a:solidFill>
          </a:endParaRPr>
        </a:p>
      </dgm:t>
    </dgm:pt>
    <dgm:pt modelId="{D71DF388-6479-43D8-9A9D-8468064F32A0}">
      <dgm:prSet custT="1"/>
      <dgm:spPr/>
      <dgm:t>
        <a:bodyPr/>
        <a:lstStyle/>
        <a:p>
          <a:r>
            <a:rPr lang="en-US" sz="1400" dirty="0">
              <a:solidFill>
                <a:schemeClr val="bg1"/>
              </a:solidFill>
            </a:rPr>
            <a:t>Split</a:t>
          </a:r>
        </a:p>
      </dgm:t>
    </dgm:pt>
    <dgm:pt modelId="{CC764C64-65B4-4831-98AD-EFA5B4CFFE74}" type="parTrans" cxnId="{8405216C-2FB1-4EFB-8345-D979735E8A47}">
      <dgm:prSet/>
      <dgm:spPr/>
      <dgm:t>
        <a:bodyPr/>
        <a:lstStyle/>
        <a:p>
          <a:endParaRPr lang="en-US" sz="1400">
            <a:solidFill>
              <a:srgbClr val="0B49CB"/>
            </a:solidFill>
          </a:endParaRPr>
        </a:p>
      </dgm:t>
    </dgm:pt>
    <dgm:pt modelId="{44683A14-4213-4949-ACBD-F25E96E28E82}" type="sibTrans" cxnId="{8405216C-2FB1-4EFB-8345-D979735E8A47}">
      <dgm:prSet/>
      <dgm:spPr/>
      <dgm:t>
        <a:bodyPr/>
        <a:lstStyle/>
        <a:p>
          <a:endParaRPr lang="en-US" sz="1400">
            <a:solidFill>
              <a:srgbClr val="0B49CB"/>
            </a:solidFill>
          </a:endParaRPr>
        </a:p>
      </dgm:t>
    </dgm:pt>
    <dgm:pt modelId="{7BEDB44E-E25D-45DA-AFF3-02A0D0A5D058}">
      <dgm:prSet custT="1"/>
      <dgm:spPr/>
      <dgm:t>
        <a:bodyPr/>
        <a:lstStyle/>
        <a:p>
          <a:r>
            <a:rPr lang="en-US" sz="1400" b="1" dirty="0">
              <a:solidFill>
                <a:schemeClr val="tx1"/>
              </a:solidFill>
            </a:rPr>
            <a:t>Split the data</a:t>
          </a:r>
        </a:p>
      </dgm:t>
    </dgm:pt>
    <dgm:pt modelId="{75BE58B4-565F-4F73-9F73-6173007ADA4D}" type="parTrans" cxnId="{B3A79DDE-8BFB-4F61-BD18-A7357F33E438}">
      <dgm:prSet/>
      <dgm:spPr/>
      <dgm:t>
        <a:bodyPr/>
        <a:lstStyle/>
        <a:p>
          <a:endParaRPr lang="en-US" sz="1400">
            <a:solidFill>
              <a:srgbClr val="0B49CB"/>
            </a:solidFill>
          </a:endParaRPr>
        </a:p>
      </dgm:t>
    </dgm:pt>
    <dgm:pt modelId="{738BCADC-0E71-4480-BC37-4F267C1F52A1}" type="sibTrans" cxnId="{B3A79DDE-8BFB-4F61-BD18-A7357F33E438}">
      <dgm:prSet/>
      <dgm:spPr/>
      <dgm:t>
        <a:bodyPr/>
        <a:lstStyle/>
        <a:p>
          <a:endParaRPr lang="en-US" sz="1400">
            <a:solidFill>
              <a:srgbClr val="0B49CB"/>
            </a:solidFill>
          </a:endParaRPr>
        </a:p>
      </dgm:t>
    </dgm:pt>
    <dgm:pt modelId="{E87CDF94-9202-4DF5-9343-62FA0EA59BD4}">
      <dgm:prSet custT="1"/>
      <dgm:spPr/>
      <dgm:t>
        <a:bodyPr/>
        <a:lstStyle/>
        <a:p>
          <a:r>
            <a:rPr lang="en-US" sz="1400" b="1" dirty="0">
              <a:solidFill>
                <a:schemeClr val="tx1"/>
              </a:solidFill>
            </a:rPr>
            <a:t>Train the model NMF() provided by scikit-surprise library, which is defined as follows:</a:t>
          </a:r>
        </a:p>
      </dgm:t>
    </dgm:pt>
    <dgm:pt modelId="{3CFD6202-7698-4107-9CF3-958A40F4ED8E}" type="parTrans" cxnId="{2C436E5E-2C63-432F-98B6-400FDD4CA778}">
      <dgm:prSet/>
      <dgm:spPr/>
      <dgm:t>
        <a:bodyPr/>
        <a:lstStyle/>
        <a:p>
          <a:endParaRPr lang="en-US" sz="1400">
            <a:solidFill>
              <a:srgbClr val="0B49CB"/>
            </a:solidFill>
          </a:endParaRPr>
        </a:p>
      </dgm:t>
    </dgm:pt>
    <dgm:pt modelId="{2B7F25CC-2EC9-4727-BE34-9E5C18B11684}" type="sibTrans" cxnId="{2C436E5E-2C63-432F-98B6-400FDD4CA778}">
      <dgm:prSet/>
      <dgm:spPr/>
      <dgm:t>
        <a:bodyPr/>
        <a:lstStyle/>
        <a:p>
          <a:endParaRPr lang="en-US" sz="1400">
            <a:solidFill>
              <a:srgbClr val="0B49CB"/>
            </a:solidFill>
          </a:endParaRPr>
        </a:p>
      </dgm:t>
    </dgm:pt>
    <dgm:pt modelId="{9AE83821-2DC8-49FE-9DD3-580C7ACD581D}">
      <dgm:prSet custT="1"/>
      <dgm:spPr/>
      <dgm:t>
        <a:bodyPr/>
        <a:lstStyle/>
        <a:p>
          <a:r>
            <a:rPr lang="en-US" sz="1400" dirty="0">
              <a:solidFill>
                <a:schemeClr val="bg1"/>
              </a:solidFill>
            </a:rPr>
            <a:t>Evaluate</a:t>
          </a:r>
        </a:p>
      </dgm:t>
    </dgm:pt>
    <dgm:pt modelId="{0A5412D5-5FA0-443D-8FF1-AAF650942B14}" type="parTrans" cxnId="{A67ED6D2-34D7-4B21-9F02-EE2D65C2B8D8}">
      <dgm:prSet/>
      <dgm:spPr/>
      <dgm:t>
        <a:bodyPr/>
        <a:lstStyle/>
        <a:p>
          <a:endParaRPr lang="en-US" sz="1400">
            <a:solidFill>
              <a:srgbClr val="0B49CB"/>
            </a:solidFill>
          </a:endParaRPr>
        </a:p>
      </dgm:t>
    </dgm:pt>
    <dgm:pt modelId="{FAA2AB35-58BF-4E0E-A2BB-F6B262BBDFAB}" type="sibTrans" cxnId="{A67ED6D2-34D7-4B21-9F02-EE2D65C2B8D8}">
      <dgm:prSet/>
      <dgm:spPr/>
      <dgm:t>
        <a:bodyPr/>
        <a:lstStyle/>
        <a:p>
          <a:endParaRPr lang="en-US" sz="1400">
            <a:solidFill>
              <a:srgbClr val="0B49CB"/>
            </a:solidFill>
          </a:endParaRPr>
        </a:p>
      </dgm:t>
    </dgm:pt>
    <dgm:pt modelId="{B5ADC9C9-09F4-41B4-A7F8-FCA5918150A8}">
      <dgm:prSet custT="1"/>
      <dgm:spPr/>
      <dgm:t>
        <a:bodyPr/>
        <a:lstStyle/>
        <a:p>
          <a:r>
            <a:rPr lang="en-US" sz="1400" b="1" dirty="0">
              <a:solidFill>
                <a:schemeClr val="tx1"/>
              </a:solidFill>
            </a:rPr>
            <a:t>Predict the rating and evaluate result</a:t>
          </a:r>
        </a:p>
      </dgm:t>
    </dgm:pt>
    <dgm:pt modelId="{1D91AB7A-722E-4FD3-B205-36375A5AEC27}" type="parTrans" cxnId="{1D0ABDC9-E7CB-49C0-B9DF-6A7AD054A0FC}">
      <dgm:prSet/>
      <dgm:spPr/>
      <dgm:t>
        <a:bodyPr/>
        <a:lstStyle/>
        <a:p>
          <a:endParaRPr lang="en-US" sz="1400">
            <a:solidFill>
              <a:srgbClr val="0B49CB"/>
            </a:solidFill>
          </a:endParaRPr>
        </a:p>
      </dgm:t>
    </dgm:pt>
    <dgm:pt modelId="{EECB300C-51E7-4D65-8150-D58CCC983A82}" type="sibTrans" cxnId="{1D0ABDC9-E7CB-49C0-B9DF-6A7AD054A0FC}">
      <dgm:prSet/>
      <dgm:spPr/>
      <dgm:t>
        <a:bodyPr/>
        <a:lstStyle/>
        <a:p>
          <a:endParaRPr lang="en-US" sz="1400">
            <a:solidFill>
              <a:srgbClr val="0B49CB"/>
            </a:solidFill>
          </a:endParaRPr>
        </a:p>
      </dgm:t>
    </dgm:pt>
    <dgm:pt modelId="{108C3012-50AB-48F6-A1C7-A2D60C54CEDE}">
      <dgm:prSet custT="1"/>
      <dgm:spPr/>
      <dgm:t>
        <a:bodyPr/>
        <a:lstStyle/>
        <a:p>
          <a:r>
            <a:rPr lang="en-US" sz="1400" dirty="0">
              <a:solidFill>
                <a:schemeClr val="bg1"/>
              </a:solidFill>
            </a:rPr>
            <a:t>Train</a:t>
          </a:r>
        </a:p>
      </dgm:t>
    </dgm:pt>
    <dgm:pt modelId="{FC4B016C-DB80-4C7A-A44B-6D315DFC8C85}" type="sibTrans" cxnId="{E37AA73D-A672-458F-9431-1235996E28F9}">
      <dgm:prSet/>
      <dgm:spPr/>
      <dgm:t>
        <a:bodyPr/>
        <a:lstStyle/>
        <a:p>
          <a:endParaRPr lang="en-US" sz="1400">
            <a:solidFill>
              <a:srgbClr val="0B49CB"/>
            </a:solidFill>
          </a:endParaRPr>
        </a:p>
      </dgm:t>
    </dgm:pt>
    <dgm:pt modelId="{9AB4CEBB-3AAD-4381-B117-A4CC80517BE3}" type="parTrans" cxnId="{E37AA73D-A672-458F-9431-1235996E28F9}">
      <dgm:prSet/>
      <dgm:spPr/>
      <dgm:t>
        <a:bodyPr/>
        <a:lstStyle/>
        <a:p>
          <a:endParaRPr lang="en-US" sz="1400">
            <a:solidFill>
              <a:srgbClr val="0B49CB"/>
            </a:solidFill>
          </a:endParaRPr>
        </a:p>
      </dgm:t>
    </dgm:pt>
    <dgm:pt modelId="{46C32DF5-DA88-FF48-97FB-D57A95998198}">
      <dgm:prSet custT="1"/>
      <dgm:spPr/>
      <dgm:t>
        <a:bodyPr/>
        <a:lstStyle/>
        <a:p>
          <a:r>
            <a:rPr lang="en-US" sz="1400" dirty="0">
              <a:solidFill>
                <a:schemeClr val="tx1"/>
              </a:solidFill>
            </a:rPr>
            <a:t>Convert the original form of matrix to a sparse matrix using </a:t>
          </a:r>
          <a:r>
            <a:rPr lang="en-US" sz="1400" b="1" dirty="0">
              <a:solidFill>
                <a:schemeClr val="tx1"/>
              </a:solidFill>
            </a:rPr>
            <a:t>pivot</a:t>
          </a:r>
        </a:p>
      </dgm:t>
    </dgm:pt>
    <dgm:pt modelId="{2C1A2FC3-6B2A-8741-9AFD-D67FD2FFE2AA}" type="parTrans" cxnId="{EB0919E3-0C9B-1745-8057-9B3BC9406DFA}">
      <dgm:prSet/>
      <dgm:spPr/>
      <dgm:t>
        <a:bodyPr/>
        <a:lstStyle/>
        <a:p>
          <a:endParaRPr lang="zh-TW" altLang="en-US" sz="1400">
            <a:solidFill>
              <a:srgbClr val="0B49CB"/>
            </a:solidFill>
          </a:endParaRPr>
        </a:p>
      </dgm:t>
    </dgm:pt>
    <dgm:pt modelId="{BA8E5F39-077B-DB48-8447-7FB9E93FD7F8}" type="sibTrans" cxnId="{EB0919E3-0C9B-1745-8057-9B3BC9406DFA}">
      <dgm:prSet/>
      <dgm:spPr/>
      <dgm:t>
        <a:bodyPr/>
        <a:lstStyle/>
        <a:p>
          <a:endParaRPr lang="zh-TW" altLang="en-US" sz="1400">
            <a:solidFill>
              <a:srgbClr val="0B49CB"/>
            </a:solidFill>
          </a:endParaRPr>
        </a:p>
      </dgm:t>
    </dgm:pt>
    <dgm:pt modelId="{4FF3C335-1C7A-874B-BA4E-9D65B3EAB5DA}">
      <dgm:prSet custT="1"/>
      <dgm:spPr/>
      <dgm:t>
        <a:bodyPr/>
        <a:lstStyle/>
        <a:p>
          <a:r>
            <a:rPr lang="en-US" sz="1400" dirty="0">
              <a:solidFill>
                <a:schemeClr val="tx1"/>
              </a:solidFill>
            </a:rPr>
            <a:t>Split the data into training set and test set. Size of test set = 0.3. Training set will be used for training algorithm. Testing set will be used for predict rating.</a:t>
          </a:r>
        </a:p>
      </dgm:t>
    </dgm:pt>
    <dgm:pt modelId="{57389215-D746-3D4E-8862-D8204BA5852A}" type="parTrans" cxnId="{81DCFAB4-9FEB-D64A-BFEA-62D2E28920D8}">
      <dgm:prSet/>
      <dgm:spPr/>
      <dgm:t>
        <a:bodyPr/>
        <a:lstStyle/>
        <a:p>
          <a:endParaRPr lang="zh-TW" altLang="en-US" sz="1400">
            <a:solidFill>
              <a:srgbClr val="0B49CB"/>
            </a:solidFill>
          </a:endParaRPr>
        </a:p>
      </dgm:t>
    </dgm:pt>
    <dgm:pt modelId="{6AA74F7E-427C-8B4F-B0D4-C742B7D3D0AC}" type="sibTrans" cxnId="{81DCFAB4-9FEB-D64A-BFEA-62D2E28920D8}">
      <dgm:prSet/>
      <dgm:spPr/>
      <dgm:t>
        <a:bodyPr/>
        <a:lstStyle/>
        <a:p>
          <a:endParaRPr lang="zh-TW" altLang="en-US" sz="1400">
            <a:solidFill>
              <a:srgbClr val="0B49CB"/>
            </a:solidFill>
          </a:endParaRPr>
        </a:p>
      </dgm:t>
    </dgm:pt>
    <dgm:pt modelId="{7BDBE633-F229-AC43-9DE8-A5BF1A3EE871}">
      <dgm:prSet custT="1"/>
      <dgm:spPr/>
      <dgm:t>
        <a:bodyPr/>
        <a:lstStyle/>
        <a:p>
          <a:r>
            <a:rPr lang="en-US" sz="1400" b="0" dirty="0">
              <a:solidFill>
                <a:schemeClr val="tx1"/>
              </a:solidFill>
            </a:rPr>
            <a:t>Measure prediction accuracy by computing RMSE (root mean square error). </a:t>
          </a:r>
          <a:r>
            <a:rPr lang="en" altLang="zh-TW" sz="1400" b="0" dirty="0" err="1">
              <a:solidFill>
                <a:schemeClr val="tx1"/>
              </a:solidFill>
            </a:rPr>
            <a:t>accuracy.rmse</a:t>
          </a:r>
          <a:r>
            <a:rPr lang="en" altLang="zh-TW" sz="1400" b="0" dirty="0">
              <a:solidFill>
                <a:schemeClr val="tx1"/>
              </a:solidFill>
            </a:rPr>
            <a:t>(predictions) = </a:t>
          </a:r>
          <a:r>
            <a:rPr lang="en-US" sz="1400" b="0" dirty="0">
              <a:solidFill>
                <a:schemeClr val="tx1"/>
              </a:solidFill>
            </a:rPr>
            <a:t>0.1924</a:t>
          </a:r>
        </a:p>
      </dgm:t>
    </dgm:pt>
    <dgm:pt modelId="{045071DF-B567-3F43-9BAB-8F77D2A2F278}" type="parTrans" cxnId="{63281076-C111-AB41-8C86-1D81D9B718B6}">
      <dgm:prSet/>
      <dgm:spPr/>
      <dgm:t>
        <a:bodyPr/>
        <a:lstStyle/>
        <a:p>
          <a:endParaRPr lang="zh-TW" altLang="en-US" sz="1400"/>
        </a:p>
      </dgm:t>
    </dgm:pt>
    <dgm:pt modelId="{059540B5-65A4-404D-A5C8-DC63797DA329}" type="sibTrans" cxnId="{63281076-C111-AB41-8C86-1D81D9B718B6}">
      <dgm:prSet/>
      <dgm:spPr/>
      <dgm:t>
        <a:bodyPr/>
        <a:lstStyle/>
        <a:p>
          <a:endParaRPr lang="zh-TW" altLang="en-US" sz="1400"/>
        </a:p>
      </dgm:t>
    </dgm:pt>
    <dgm:pt modelId="{0232EC40-2200-AF4F-99F3-AE0EB878C00D}">
      <dgm:prSet custT="1"/>
      <dgm:spPr/>
      <dgm:t>
        <a:bodyPr/>
        <a:lstStyle/>
        <a:p>
          <a:r>
            <a:rPr lang="en" altLang="zh-TW" sz="1400" dirty="0"/>
            <a:t>Predict rating</a:t>
          </a:r>
          <a:endParaRPr lang="en-US" sz="1400" b="1" dirty="0">
            <a:solidFill>
              <a:schemeClr val="tx1"/>
            </a:solidFill>
          </a:endParaRPr>
        </a:p>
      </dgm:t>
    </dgm:pt>
    <dgm:pt modelId="{BB71591F-666A-BB46-9C77-6600359F9C5F}" type="parTrans" cxnId="{02E7EC1F-EA06-6943-8F32-B26BF6A4375E}">
      <dgm:prSet/>
      <dgm:spPr/>
      <dgm:t>
        <a:bodyPr/>
        <a:lstStyle/>
        <a:p>
          <a:endParaRPr lang="zh-TW" altLang="en-US"/>
        </a:p>
      </dgm:t>
    </dgm:pt>
    <dgm:pt modelId="{D40AAB49-F31D-304F-9BB1-BE8F15C741E9}" type="sibTrans" cxnId="{02E7EC1F-EA06-6943-8F32-B26BF6A4375E}">
      <dgm:prSet/>
      <dgm:spPr/>
      <dgm:t>
        <a:bodyPr/>
        <a:lstStyle/>
        <a:p>
          <a:endParaRPr lang="zh-TW" altLang="en-US"/>
        </a:p>
      </dgm:t>
    </dgm:pt>
    <dgm:pt modelId="{C742BA91-CF4F-1E43-891F-6B2245D49BB0}">
      <dgm:prSet custT="1"/>
      <dgm:spPr/>
      <dgm:t>
        <a:bodyPr/>
        <a:lstStyle/>
        <a:p>
          <a:pPr>
            <a:buNone/>
          </a:pPr>
          <a:r>
            <a:rPr kumimoji="1" lang="en-US" altLang="zh-TW" sz="1400" dirty="0">
              <a:solidFill>
                <a:schemeClr val="tx1"/>
              </a:solidFill>
            </a:rPr>
            <a:t>   NMF(verbose=True, </a:t>
          </a:r>
          <a:r>
            <a:rPr kumimoji="1" lang="en-US" altLang="zh-TW" sz="1400" dirty="0" err="1">
              <a:solidFill>
                <a:schemeClr val="tx1"/>
              </a:solidFill>
            </a:rPr>
            <a:t>random_state</a:t>
          </a:r>
          <a:r>
            <a:rPr kumimoji="1" lang="en-US" altLang="zh-TW" sz="1400" dirty="0">
              <a:solidFill>
                <a:schemeClr val="tx1"/>
              </a:solidFill>
            </a:rPr>
            <a:t>=123, </a:t>
          </a:r>
          <a:r>
            <a:rPr kumimoji="1" lang="en-US" altLang="zh-TW" sz="1400" dirty="0" err="1">
              <a:solidFill>
                <a:schemeClr val="tx1"/>
              </a:solidFill>
            </a:rPr>
            <a:t>init_low</a:t>
          </a:r>
          <a:r>
            <a:rPr kumimoji="1" lang="en-US" altLang="zh-TW" sz="1400" dirty="0">
              <a:solidFill>
                <a:schemeClr val="tx1"/>
              </a:solidFill>
            </a:rPr>
            <a:t>=0.5, </a:t>
          </a:r>
          <a:r>
            <a:rPr kumimoji="1" lang="en-US" altLang="zh-TW" sz="1400" dirty="0" err="1">
              <a:solidFill>
                <a:schemeClr val="tx1"/>
              </a:solidFill>
            </a:rPr>
            <a:t>init_high</a:t>
          </a:r>
          <a:r>
            <a:rPr kumimoji="1" lang="en-US" altLang="zh-TW" sz="1400" dirty="0">
              <a:solidFill>
                <a:schemeClr val="tx1"/>
              </a:solidFill>
            </a:rPr>
            <a:t> = 5.0, </a:t>
          </a:r>
          <a:r>
            <a:rPr kumimoji="1" lang="en-US" altLang="zh-TW" sz="1400" dirty="0" err="1">
              <a:solidFill>
                <a:schemeClr val="tx1"/>
              </a:solidFill>
            </a:rPr>
            <a:t>n_factors</a:t>
          </a:r>
          <a:r>
            <a:rPr kumimoji="1" lang="en-US" altLang="zh-TW" sz="1400" dirty="0">
              <a:solidFill>
                <a:schemeClr val="tx1"/>
              </a:solidFill>
            </a:rPr>
            <a:t>=32) </a:t>
          </a:r>
          <a:endParaRPr lang="en-US" sz="1400" b="1" dirty="0">
            <a:solidFill>
              <a:schemeClr val="tx1"/>
            </a:solidFill>
          </a:endParaRPr>
        </a:p>
      </dgm:t>
    </dgm:pt>
    <dgm:pt modelId="{E2A8E63D-E49F-1A4D-A5F7-CEB463C49336}" type="parTrans" cxnId="{84F2AF7D-2847-5A4F-9C79-6A7FB5C7278A}">
      <dgm:prSet/>
      <dgm:spPr/>
      <dgm:t>
        <a:bodyPr/>
        <a:lstStyle/>
        <a:p>
          <a:endParaRPr lang="zh-TW" altLang="en-US"/>
        </a:p>
      </dgm:t>
    </dgm:pt>
    <dgm:pt modelId="{F44AD079-5F28-9F4A-A64F-14CB3B162874}" type="sibTrans" cxnId="{84F2AF7D-2847-5A4F-9C79-6A7FB5C7278A}">
      <dgm:prSet/>
      <dgm:spPr/>
      <dgm:t>
        <a:bodyPr/>
        <a:lstStyle/>
        <a:p>
          <a:endParaRPr lang="zh-TW" altLang="en-US"/>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4">
        <dgm:presLayoutVars>
          <dgm:chMax val="1"/>
          <dgm:bulletEnabled val="1"/>
        </dgm:presLayoutVars>
      </dgm:prSet>
      <dgm:spPr/>
    </dgm:pt>
    <dgm:pt modelId="{14D14C00-F1D1-D340-87D6-BB07AA3C0F0D}" type="pres">
      <dgm:prSet presAssocID="{704D8F64-8483-4303-B58C-9F2DC84F00F2}" presName="descendantText" presStyleLbl="alignAcc1" presStyleIdx="0" presStyleCnt="4"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1" presStyleCnt="4">
        <dgm:presLayoutVars>
          <dgm:chMax val="1"/>
          <dgm:bulletEnabled val="1"/>
        </dgm:presLayoutVars>
      </dgm:prSet>
      <dgm:spPr/>
    </dgm:pt>
    <dgm:pt modelId="{EDDB2E32-7A25-594B-9314-341045045668}" type="pres">
      <dgm:prSet presAssocID="{D71DF388-6479-43D8-9A9D-8468064F32A0}" presName="descendantText" presStyleLbl="alignAcc1" presStyleIdx="1" presStyleCnt="4"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2" presStyleCnt="4">
        <dgm:presLayoutVars>
          <dgm:chMax val="1"/>
          <dgm:bulletEnabled val="1"/>
        </dgm:presLayoutVars>
      </dgm:prSet>
      <dgm:spPr/>
    </dgm:pt>
    <dgm:pt modelId="{6CA1BD58-CCF1-2444-BE4B-5CBB94FF7AAC}" type="pres">
      <dgm:prSet presAssocID="{108C3012-50AB-48F6-A1C7-A2D60C54CEDE}" presName="descendantText" presStyleLbl="alignAcc1" presStyleIdx="2" presStyleCnt="4">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3" presStyleCnt="4">
        <dgm:presLayoutVars>
          <dgm:chMax val="1"/>
          <dgm:bulletEnabled val="1"/>
        </dgm:presLayoutVars>
      </dgm:prSet>
      <dgm:spPr/>
    </dgm:pt>
    <dgm:pt modelId="{266D527D-F777-554D-8DF9-A9C33B108ADA}" type="pres">
      <dgm:prSet presAssocID="{9AE83821-2DC8-49FE-9DD3-580C7ACD581D}" presName="descendantText" presStyleLbl="alignAcc1" presStyleIdx="3" presStyleCnt="4">
        <dgm:presLayoutVars>
          <dgm:bulletEnabled val="1"/>
        </dgm:presLayoutVars>
      </dgm:prSet>
      <dgm:spPr/>
    </dgm:pt>
  </dgm:ptLst>
  <dgm:cxnLst>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46AF1628-D627-D740-9321-B93D44C699A9}" type="presOf" srcId="{7BDBE633-F229-AC43-9DE8-A5BF1A3EE871}" destId="{266D527D-F777-554D-8DF9-A9C33B108ADA}" srcOrd="0" destOrd="2" presId="urn:microsoft.com/office/officeart/2005/8/layout/chevron2"/>
    <dgm:cxn modelId="{E37AA73D-A672-458F-9431-1235996E28F9}" srcId="{7BDF9B4D-DD0D-4A0F-BED7-875E08EDF7D6}" destId="{108C3012-50AB-48F6-A1C7-A2D60C54CEDE}" srcOrd="2" destOrd="0" parTransId="{9AB4CEBB-3AAD-4381-B117-A4CC80517BE3}" sibTransId="{FC4B016C-DB80-4C7A-A44B-6D315DFC8C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39F8C366-3967-394F-A2FE-910558A118D5}" type="presOf" srcId="{D71DF388-6479-43D8-9A9D-8468064F32A0}" destId="{21225EDD-7908-054E-93BD-4D9A493BCB41}" srcOrd="0" destOrd="0" presId="urn:microsoft.com/office/officeart/2005/8/layout/chevron2"/>
    <dgm:cxn modelId="{F1577069-C728-1941-9113-A4B4ED4B6B39}" type="presOf" srcId="{46C32DF5-DA88-FF48-97FB-D57A95998198}" destId="{14D14C00-F1D1-D340-87D6-BB07AA3C0F0D}" srcOrd="0" destOrd="2" presId="urn:microsoft.com/office/officeart/2005/8/layout/chevron2"/>
    <dgm:cxn modelId="{8405216C-2FB1-4EFB-8345-D979735E8A47}" srcId="{7BDF9B4D-DD0D-4A0F-BED7-875E08EDF7D6}" destId="{D71DF388-6479-43D8-9A9D-8468064F32A0}" srcOrd="1"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63281076-C111-AB41-8C86-1D81D9B718B6}" srcId="{B5ADC9C9-09F4-41B4-A7F8-FCA5918150A8}" destId="{7BDBE633-F229-AC43-9DE8-A5BF1A3EE871}" srcOrd="1" destOrd="0" parTransId="{045071DF-B567-3F43-9BAB-8F77D2A2F278}" sibTransId="{059540B5-65A4-404D-A5C8-DC63797DA329}"/>
    <dgm:cxn modelId="{84F2AF7D-2847-5A4F-9C79-6A7FB5C7278A}" srcId="{108C3012-50AB-48F6-A1C7-A2D60C54CEDE}" destId="{C742BA91-CF4F-1E43-891F-6B2245D49BB0}" srcOrd="1" destOrd="0" parTransId="{E2A8E63D-E49F-1A4D-A5F7-CEB463C49336}" sibTransId="{F44AD079-5F28-9F4A-A64F-14CB3B162874}"/>
    <dgm:cxn modelId="{FF4DC484-78D2-D341-93B1-1E0FE8FA5600}" type="presOf" srcId="{7BDF9B4D-DD0D-4A0F-BED7-875E08EDF7D6}" destId="{CEF0C2DB-5490-2749-B9A0-CCD9B9922566}" srcOrd="0" destOrd="0" presId="urn:microsoft.com/office/officeart/2005/8/layout/chevron2"/>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81DCFAB4-9FEB-D64A-BFEA-62D2E28920D8}" srcId="{7BEDB44E-E25D-45DA-AFF3-02A0D0A5D058}" destId="{4FF3C335-1C7A-874B-BA4E-9D65B3EAB5DA}" srcOrd="0" destOrd="0" parTransId="{57389215-D746-3D4E-8862-D8204BA5852A}" sibTransId="{6AA74F7E-427C-8B4F-B0D4-C742B7D3D0AC}"/>
    <dgm:cxn modelId="{E5F2DAB8-3F57-854E-BAA7-3704F8C29C47}" type="presOf" srcId="{C742BA91-CF4F-1E43-891F-6B2245D49BB0}" destId="{6CA1BD58-CCF1-2444-BE4B-5CBB94FF7AAC}" srcOrd="0" destOrd="1" presId="urn:microsoft.com/office/officeart/2005/8/layout/chevron2"/>
    <dgm:cxn modelId="{6C88C4BD-F336-E245-A0EF-92DE9E574CF3}" type="presOf" srcId="{704D8F64-8483-4303-B58C-9F2DC84F00F2}" destId="{5867A5BC-42AF-254C-9300-6E81AFF99CCB}" srcOrd="0" destOrd="0" presId="urn:microsoft.com/office/officeart/2005/8/layout/chevron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3" destOrd="0" parTransId="{0A5412D5-5FA0-443D-8FF1-AAF650942B14}" sibTransId="{FAA2AB35-58BF-4E0E-A2BB-F6B262BBDFAB}"/>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EB0919E3-0C9B-1745-8057-9B3BC9406DFA}" srcId="{7BA6F52C-7D25-43BE-A79E-EB001743CB5A}" destId="{46C32DF5-DA88-FF48-97FB-D57A95998198}" srcOrd="1" destOrd="0" parTransId="{2C1A2FC3-6B2A-8741-9AFD-D67FD2FFE2AA}" sibTransId="{BA8E5F39-077B-DB48-8447-7FB9E93FD7F8}"/>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01FBF2AA-6EFC-224B-8469-636D58A49086}" type="presParOf" srcId="{CEF0C2DB-5490-2749-B9A0-CCD9B9922566}" destId="{7F83449A-DE42-984D-AA14-1248E9339443}" srcOrd="2"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3" destOrd="0" presId="urn:microsoft.com/office/officeart/2005/8/layout/chevron2"/>
    <dgm:cxn modelId="{F5CF3E74-E29B-1D41-9F52-0886272FA288}" type="presParOf" srcId="{CEF0C2DB-5490-2749-B9A0-CCD9B9922566}" destId="{3F846D0B-BC0B-8245-ADD8-9DBE9C77B529}" srcOrd="4"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5" destOrd="0" presId="urn:microsoft.com/office/officeart/2005/8/layout/chevron2"/>
    <dgm:cxn modelId="{7BAA323E-B3DE-754D-A0A9-9B82FB772F18}" type="presParOf" srcId="{CEF0C2DB-5490-2749-B9A0-CCD9B9922566}" destId="{1E469029-D35E-7640-8FAA-9F634C34F5BD}" srcOrd="6"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DF9B4D-DD0D-4A0F-BED7-875E08EDF7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704D8F64-8483-4303-B58C-9F2DC84F00F2}">
      <dgm:prSet custT="1"/>
      <dgm:spPr/>
      <dgm:t>
        <a:bodyPr/>
        <a:lstStyle/>
        <a:p>
          <a:r>
            <a:rPr lang="en-US" sz="1200" dirty="0">
              <a:solidFill>
                <a:schemeClr val="bg1"/>
              </a:solidFill>
            </a:rPr>
            <a:t>Load</a:t>
          </a:r>
        </a:p>
      </dgm:t>
    </dgm:pt>
    <dgm:pt modelId="{0DA5D16A-CC11-4005-81DA-E4F1DE6919AC}" type="parTrans" cxnId="{D1DF566C-4E97-4859-BD76-01528495A322}">
      <dgm:prSet/>
      <dgm:spPr/>
      <dgm:t>
        <a:bodyPr/>
        <a:lstStyle/>
        <a:p>
          <a:endParaRPr lang="en-US" sz="1200">
            <a:solidFill>
              <a:srgbClr val="0B49CB"/>
            </a:solidFill>
          </a:endParaRPr>
        </a:p>
      </dgm:t>
    </dgm:pt>
    <dgm:pt modelId="{9A96DB8F-2F6A-406B-9619-9496D478E804}" type="sibTrans" cxnId="{D1DF566C-4E97-4859-BD76-01528495A322}">
      <dgm:prSet/>
      <dgm:spPr/>
      <dgm:t>
        <a:bodyPr/>
        <a:lstStyle/>
        <a:p>
          <a:endParaRPr lang="en-US" sz="1200">
            <a:solidFill>
              <a:srgbClr val="0B49CB"/>
            </a:solidFill>
          </a:endParaRPr>
        </a:p>
      </dgm:t>
    </dgm:pt>
    <dgm:pt modelId="{7BA6F52C-7D25-43BE-A79E-EB001743CB5A}">
      <dgm:prSet custT="1"/>
      <dgm:spPr/>
      <dgm:t>
        <a:bodyPr/>
        <a:lstStyle/>
        <a:p>
          <a:r>
            <a:rPr lang="en-US" sz="1200" b="1" dirty="0">
              <a:solidFill>
                <a:schemeClr val="tx1"/>
              </a:solidFill>
            </a:rPr>
            <a:t>Load and process </a:t>
          </a:r>
          <a:r>
            <a:rPr lang="en-US" sz="1200" b="1" dirty="0" err="1">
              <a:solidFill>
                <a:schemeClr val="tx1"/>
              </a:solidFill>
            </a:rPr>
            <a:t>dataframe</a:t>
          </a:r>
          <a:endParaRPr lang="en-US" sz="1200" b="1" dirty="0">
            <a:solidFill>
              <a:schemeClr val="tx1"/>
            </a:solidFill>
          </a:endParaRPr>
        </a:p>
      </dgm:t>
    </dgm:pt>
    <dgm:pt modelId="{11DBD2B7-6D80-4AB8-B73C-B06C3F26362F}" type="parTrans" cxnId="{73859C41-E542-4E82-B5FE-9959EFBF940C}">
      <dgm:prSet/>
      <dgm:spPr/>
      <dgm:t>
        <a:bodyPr/>
        <a:lstStyle/>
        <a:p>
          <a:endParaRPr lang="en-US" sz="1200">
            <a:solidFill>
              <a:srgbClr val="0B49CB"/>
            </a:solidFill>
          </a:endParaRPr>
        </a:p>
      </dgm:t>
    </dgm:pt>
    <dgm:pt modelId="{CE0092A9-0AD7-4BCA-8CE9-AD16BBE86744}" type="sibTrans" cxnId="{73859C41-E542-4E82-B5FE-9959EFBF940C}">
      <dgm:prSet/>
      <dgm:spPr/>
      <dgm:t>
        <a:bodyPr/>
        <a:lstStyle/>
        <a:p>
          <a:endParaRPr lang="en-US" sz="1200">
            <a:solidFill>
              <a:srgbClr val="0B49CB"/>
            </a:solidFill>
          </a:endParaRPr>
        </a:p>
      </dgm:t>
    </dgm:pt>
    <dgm:pt modelId="{89321B9A-2F29-4FA5-B880-0D61CF161638}">
      <dgm:prSet custT="1"/>
      <dgm:spPr/>
      <dgm:t>
        <a:bodyPr/>
        <a:lstStyle/>
        <a:p>
          <a:r>
            <a:rPr lang="en-US" sz="1200" dirty="0">
              <a:solidFill>
                <a:schemeClr val="tx1"/>
              </a:solidFill>
            </a:rPr>
            <a:t>Load the rating dataset, contains 3 columns: user id (learner), item id (course), and rating (enrollment mode)</a:t>
          </a:r>
        </a:p>
      </dgm:t>
    </dgm:pt>
    <dgm:pt modelId="{DECBD636-38ED-44BA-BA12-6904AA9A3BB9}" type="parTrans" cxnId="{D23227E2-B215-43AE-A60D-B7213F212FB1}">
      <dgm:prSet/>
      <dgm:spPr/>
      <dgm:t>
        <a:bodyPr/>
        <a:lstStyle/>
        <a:p>
          <a:endParaRPr lang="en-US" sz="1200">
            <a:solidFill>
              <a:srgbClr val="0B49CB"/>
            </a:solidFill>
          </a:endParaRPr>
        </a:p>
      </dgm:t>
    </dgm:pt>
    <dgm:pt modelId="{FFDE0741-4270-4121-84FE-986EF1F3530B}" type="sibTrans" cxnId="{D23227E2-B215-43AE-A60D-B7213F212FB1}">
      <dgm:prSet/>
      <dgm:spPr/>
      <dgm:t>
        <a:bodyPr/>
        <a:lstStyle/>
        <a:p>
          <a:endParaRPr lang="en-US" sz="1200">
            <a:solidFill>
              <a:srgbClr val="0B49CB"/>
            </a:solidFill>
          </a:endParaRPr>
        </a:p>
      </dgm:t>
    </dgm:pt>
    <dgm:pt modelId="{D71DF388-6479-43D8-9A9D-8468064F32A0}">
      <dgm:prSet custT="1"/>
      <dgm:spPr/>
      <dgm:t>
        <a:bodyPr/>
        <a:lstStyle/>
        <a:p>
          <a:r>
            <a:rPr lang="en-US" sz="1200" dirty="0">
              <a:solidFill>
                <a:schemeClr val="bg1"/>
              </a:solidFill>
            </a:rPr>
            <a:t>Split</a:t>
          </a:r>
        </a:p>
      </dgm:t>
    </dgm:pt>
    <dgm:pt modelId="{CC764C64-65B4-4831-98AD-EFA5B4CFFE74}" type="parTrans" cxnId="{8405216C-2FB1-4EFB-8345-D979735E8A47}">
      <dgm:prSet/>
      <dgm:spPr/>
      <dgm:t>
        <a:bodyPr/>
        <a:lstStyle/>
        <a:p>
          <a:endParaRPr lang="en-US" sz="1200">
            <a:solidFill>
              <a:srgbClr val="0B49CB"/>
            </a:solidFill>
          </a:endParaRPr>
        </a:p>
      </dgm:t>
    </dgm:pt>
    <dgm:pt modelId="{44683A14-4213-4949-ACBD-F25E96E28E82}" type="sibTrans" cxnId="{8405216C-2FB1-4EFB-8345-D979735E8A47}">
      <dgm:prSet/>
      <dgm:spPr/>
      <dgm:t>
        <a:bodyPr/>
        <a:lstStyle/>
        <a:p>
          <a:endParaRPr lang="en-US" sz="1200">
            <a:solidFill>
              <a:srgbClr val="0B49CB"/>
            </a:solidFill>
          </a:endParaRPr>
        </a:p>
      </dgm:t>
    </dgm:pt>
    <dgm:pt modelId="{7BEDB44E-E25D-45DA-AFF3-02A0D0A5D058}">
      <dgm:prSet custT="1"/>
      <dgm:spPr/>
      <dgm:t>
        <a:bodyPr/>
        <a:lstStyle/>
        <a:p>
          <a:r>
            <a:rPr lang="en-US" sz="1200" b="1" dirty="0">
              <a:solidFill>
                <a:schemeClr val="tx1"/>
              </a:solidFill>
            </a:rPr>
            <a:t>Split the data</a:t>
          </a:r>
        </a:p>
      </dgm:t>
    </dgm:pt>
    <dgm:pt modelId="{75BE58B4-565F-4F73-9F73-6173007ADA4D}" type="parTrans" cxnId="{B3A79DDE-8BFB-4F61-BD18-A7357F33E438}">
      <dgm:prSet/>
      <dgm:spPr/>
      <dgm:t>
        <a:bodyPr/>
        <a:lstStyle/>
        <a:p>
          <a:endParaRPr lang="en-US" sz="1200">
            <a:solidFill>
              <a:srgbClr val="0B49CB"/>
            </a:solidFill>
          </a:endParaRPr>
        </a:p>
      </dgm:t>
    </dgm:pt>
    <dgm:pt modelId="{738BCADC-0E71-4480-BC37-4F267C1F52A1}" type="sibTrans" cxnId="{B3A79DDE-8BFB-4F61-BD18-A7357F33E438}">
      <dgm:prSet/>
      <dgm:spPr/>
      <dgm:t>
        <a:bodyPr/>
        <a:lstStyle/>
        <a:p>
          <a:endParaRPr lang="en-US" sz="1200">
            <a:solidFill>
              <a:srgbClr val="0B49CB"/>
            </a:solidFill>
          </a:endParaRPr>
        </a:p>
      </dgm:t>
    </dgm:pt>
    <dgm:pt modelId="{E87CDF94-9202-4DF5-9343-62FA0EA59BD4}">
      <dgm:prSet custT="1"/>
      <dgm:spPr/>
      <dgm:t>
        <a:bodyPr/>
        <a:lstStyle/>
        <a:p>
          <a:r>
            <a:rPr lang="en-US" sz="1200" b="1" dirty="0">
              <a:solidFill>
                <a:schemeClr val="tx1"/>
              </a:solidFill>
            </a:rPr>
            <a:t>Train the model</a:t>
          </a:r>
        </a:p>
      </dgm:t>
    </dgm:pt>
    <dgm:pt modelId="{3CFD6202-7698-4107-9CF3-958A40F4ED8E}" type="parTrans" cxnId="{2C436E5E-2C63-432F-98B6-400FDD4CA778}">
      <dgm:prSet/>
      <dgm:spPr/>
      <dgm:t>
        <a:bodyPr/>
        <a:lstStyle/>
        <a:p>
          <a:endParaRPr lang="en-US" sz="1200">
            <a:solidFill>
              <a:srgbClr val="0B49CB"/>
            </a:solidFill>
          </a:endParaRPr>
        </a:p>
      </dgm:t>
    </dgm:pt>
    <dgm:pt modelId="{2B7F25CC-2EC9-4727-BE34-9E5C18B11684}" type="sibTrans" cxnId="{2C436E5E-2C63-432F-98B6-400FDD4CA778}">
      <dgm:prSet/>
      <dgm:spPr/>
      <dgm:t>
        <a:bodyPr/>
        <a:lstStyle/>
        <a:p>
          <a:endParaRPr lang="en-US" sz="1200">
            <a:solidFill>
              <a:srgbClr val="0B49CB"/>
            </a:solidFill>
          </a:endParaRPr>
        </a:p>
      </dgm:t>
    </dgm:pt>
    <dgm:pt modelId="{9AE83821-2DC8-49FE-9DD3-580C7ACD581D}">
      <dgm:prSet custT="1"/>
      <dgm:spPr/>
      <dgm:t>
        <a:bodyPr/>
        <a:lstStyle/>
        <a:p>
          <a:r>
            <a:rPr lang="en-US" sz="1200" dirty="0">
              <a:solidFill>
                <a:schemeClr val="bg1"/>
              </a:solidFill>
            </a:rPr>
            <a:t>Evaluate</a:t>
          </a:r>
        </a:p>
      </dgm:t>
    </dgm:pt>
    <dgm:pt modelId="{0A5412D5-5FA0-443D-8FF1-AAF650942B14}" type="parTrans" cxnId="{A67ED6D2-34D7-4B21-9F02-EE2D65C2B8D8}">
      <dgm:prSet/>
      <dgm:spPr/>
      <dgm:t>
        <a:bodyPr/>
        <a:lstStyle/>
        <a:p>
          <a:endParaRPr lang="en-US" sz="1200">
            <a:solidFill>
              <a:srgbClr val="0B49CB"/>
            </a:solidFill>
          </a:endParaRPr>
        </a:p>
      </dgm:t>
    </dgm:pt>
    <dgm:pt modelId="{FAA2AB35-58BF-4E0E-A2BB-F6B262BBDFAB}" type="sibTrans" cxnId="{A67ED6D2-34D7-4B21-9F02-EE2D65C2B8D8}">
      <dgm:prSet/>
      <dgm:spPr/>
      <dgm:t>
        <a:bodyPr/>
        <a:lstStyle/>
        <a:p>
          <a:endParaRPr lang="en-US" sz="1200">
            <a:solidFill>
              <a:srgbClr val="0B49CB"/>
            </a:solidFill>
          </a:endParaRPr>
        </a:p>
      </dgm:t>
    </dgm:pt>
    <dgm:pt modelId="{B5ADC9C9-09F4-41B4-A7F8-FCA5918150A8}">
      <dgm:prSet custT="1"/>
      <dgm:spPr/>
      <dgm:t>
        <a:bodyPr/>
        <a:lstStyle/>
        <a:p>
          <a:r>
            <a:rPr lang="en-US" sz="1200" b="1" dirty="0">
              <a:solidFill>
                <a:schemeClr val="tx1"/>
              </a:solidFill>
            </a:rPr>
            <a:t>Evaluate the prediction accuracy of the model</a:t>
          </a:r>
        </a:p>
      </dgm:t>
    </dgm:pt>
    <dgm:pt modelId="{1D91AB7A-722E-4FD3-B205-36375A5AEC27}" type="parTrans" cxnId="{1D0ABDC9-E7CB-49C0-B9DF-6A7AD054A0FC}">
      <dgm:prSet/>
      <dgm:spPr/>
      <dgm:t>
        <a:bodyPr/>
        <a:lstStyle/>
        <a:p>
          <a:endParaRPr lang="en-US" sz="1200">
            <a:solidFill>
              <a:srgbClr val="0B49CB"/>
            </a:solidFill>
          </a:endParaRPr>
        </a:p>
      </dgm:t>
    </dgm:pt>
    <dgm:pt modelId="{EECB300C-51E7-4D65-8150-D58CCC983A82}" type="sibTrans" cxnId="{1D0ABDC9-E7CB-49C0-B9DF-6A7AD054A0FC}">
      <dgm:prSet/>
      <dgm:spPr/>
      <dgm:t>
        <a:bodyPr/>
        <a:lstStyle/>
        <a:p>
          <a:endParaRPr lang="en-US" sz="1200">
            <a:solidFill>
              <a:srgbClr val="0B49CB"/>
            </a:solidFill>
          </a:endParaRPr>
        </a:p>
      </dgm:t>
    </dgm:pt>
    <dgm:pt modelId="{108C3012-50AB-48F6-A1C7-A2D60C54CEDE}">
      <dgm:prSet custT="1"/>
      <dgm:spPr/>
      <dgm:t>
        <a:bodyPr/>
        <a:lstStyle/>
        <a:p>
          <a:r>
            <a:rPr lang="en-US" sz="1200" dirty="0">
              <a:solidFill>
                <a:schemeClr val="bg1"/>
              </a:solidFill>
            </a:rPr>
            <a:t>Train</a:t>
          </a:r>
        </a:p>
      </dgm:t>
    </dgm:pt>
    <dgm:pt modelId="{FC4B016C-DB80-4C7A-A44B-6D315DFC8C85}" type="sibTrans" cxnId="{E37AA73D-A672-458F-9431-1235996E28F9}">
      <dgm:prSet/>
      <dgm:spPr/>
      <dgm:t>
        <a:bodyPr/>
        <a:lstStyle/>
        <a:p>
          <a:endParaRPr lang="en-US" sz="1200">
            <a:solidFill>
              <a:srgbClr val="0B49CB"/>
            </a:solidFill>
          </a:endParaRPr>
        </a:p>
      </dgm:t>
    </dgm:pt>
    <dgm:pt modelId="{9AB4CEBB-3AAD-4381-B117-A4CC80517BE3}" type="parTrans" cxnId="{E37AA73D-A672-458F-9431-1235996E28F9}">
      <dgm:prSet/>
      <dgm:spPr/>
      <dgm:t>
        <a:bodyPr/>
        <a:lstStyle/>
        <a:p>
          <a:endParaRPr lang="en-US" sz="1200">
            <a:solidFill>
              <a:srgbClr val="0B49CB"/>
            </a:solidFill>
          </a:endParaRPr>
        </a:p>
      </dgm:t>
    </dgm:pt>
    <dgm:pt modelId="{4FF3C335-1C7A-874B-BA4E-9D65B3EAB5DA}">
      <dgm:prSet custT="1"/>
      <dgm:spPr/>
      <dgm:t>
        <a:bodyPr/>
        <a:lstStyle/>
        <a:p>
          <a:r>
            <a:rPr lang="en-US" sz="1200" dirty="0">
              <a:solidFill>
                <a:schemeClr val="tx1"/>
              </a:solidFill>
            </a:rPr>
            <a:t>Split the data into 3 sets for training on 80% of the data, validating on 10% o the data, and testing on remaining 10% of the data</a:t>
          </a:r>
        </a:p>
      </dgm:t>
    </dgm:pt>
    <dgm:pt modelId="{57389215-D746-3D4E-8862-D8204BA5852A}" type="parTrans" cxnId="{81DCFAB4-9FEB-D64A-BFEA-62D2E28920D8}">
      <dgm:prSet/>
      <dgm:spPr/>
      <dgm:t>
        <a:bodyPr/>
        <a:lstStyle/>
        <a:p>
          <a:endParaRPr lang="zh-TW" altLang="en-US" sz="1200">
            <a:solidFill>
              <a:srgbClr val="0B49CB"/>
            </a:solidFill>
          </a:endParaRPr>
        </a:p>
      </dgm:t>
    </dgm:pt>
    <dgm:pt modelId="{6AA74F7E-427C-8B4F-B0D4-C742B7D3D0AC}" type="sibTrans" cxnId="{81DCFAB4-9FEB-D64A-BFEA-62D2E28920D8}">
      <dgm:prSet/>
      <dgm:spPr/>
      <dgm:t>
        <a:bodyPr/>
        <a:lstStyle/>
        <a:p>
          <a:endParaRPr lang="zh-TW" altLang="en-US" sz="1200">
            <a:solidFill>
              <a:srgbClr val="0B49CB"/>
            </a:solidFill>
          </a:endParaRPr>
        </a:p>
      </dgm:t>
    </dgm:pt>
    <dgm:pt modelId="{0232EC40-2200-AF4F-99F3-AE0EB878C00D}">
      <dgm:prSet custT="1"/>
      <dgm:spPr/>
      <dgm:t>
        <a:bodyPr/>
        <a:lstStyle/>
        <a:p>
          <a:r>
            <a:rPr lang="en" altLang="zh-TW" sz="1200" dirty="0"/>
            <a:t>Call </a:t>
          </a:r>
          <a:r>
            <a:rPr lang="en" altLang="zh-TW" sz="1200" dirty="0" err="1"/>
            <a:t>model.evaluate</a:t>
          </a:r>
          <a:r>
            <a:rPr lang="en" altLang="zh-TW" sz="1200" dirty="0"/>
            <a:t>() method to evaluate the model: RMSE = 0.2159</a:t>
          </a:r>
          <a:endParaRPr lang="en-US" sz="1200" b="1" dirty="0">
            <a:solidFill>
              <a:schemeClr val="tx1"/>
            </a:solidFill>
          </a:endParaRPr>
        </a:p>
      </dgm:t>
    </dgm:pt>
    <dgm:pt modelId="{BB71591F-666A-BB46-9C77-6600359F9C5F}" type="parTrans" cxnId="{02E7EC1F-EA06-6943-8F32-B26BF6A4375E}">
      <dgm:prSet/>
      <dgm:spPr/>
      <dgm:t>
        <a:bodyPr/>
        <a:lstStyle/>
        <a:p>
          <a:endParaRPr lang="zh-TW" altLang="en-US" sz="1200"/>
        </a:p>
      </dgm:t>
    </dgm:pt>
    <dgm:pt modelId="{D40AAB49-F31D-304F-9BB1-BE8F15C741E9}" type="sibTrans" cxnId="{02E7EC1F-EA06-6943-8F32-B26BF6A4375E}">
      <dgm:prSet/>
      <dgm:spPr/>
      <dgm:t>
        <a:bodyPr/>
        <a:lstStyle/>
        <a:p>
          <a:endParaRPr lang="zh-TW" altLang="en-US" sz="1200"/>
        </a:p>
      </dgm:t>
    </dgm:pt>
    <dgm:pt modelId="{E083CBD2-F3B8-9F4D-BB67-155C07C133EF}">
      <dgm:prSet custT="1"/>
      <dgm:spPr/>
      <dgm:t>
        <a:bodyPr/>
        <a:lstStyle/>
        <a:p>
          <a:r>
            <a:rPr lang="en-US" sz="1200" dirty="0">
              <a:solidFill>
                <a:schemeClr val="bg1"/>
              </a:solidFill>
            </a:rPr>
            <a:t>Process</a:t>
          </a:r>
        </a:p>
      </dgm:t>
    </dgm:pt>
    <dgm:pt modelId="{E28B68CA-D19B-DC49-9FA5-68FABBFABCA9}" type="parTrans" cxnId="{8DDAD3D7-16AA-E14B-B4F7-0C610532F1AD}">
      <dgm:prSet/>
      <dgm:spPr/>
      <dgm:t>
        <a:bodyPr/>
        <a:lstStyle/>
        <a:p>
          <a:endParaRPr lang="zh-TW" altLang="en-US" sz="1200"/>
        </a:p>
      </dgm:t>
    </dgm:pt>
    <dgm:pt modelId="{996F340D-51FE-1843-9016-CA411CA0D2E2}" type="sibTrans" cxnId="{8DDAD3D7-16AA-E14B-B4F7-0C610532F1AD}">
      <dgm:prSet/>
      <dgm:spPr/>
      <dgm:t>
        <a:bodyPr/>
        <a:lstStyle/>
        <a:p>
          <a:endParaRPr lang="zh-TW" altLang="en-US" sz="1200"/>
        </a:p>
      </dgm:t>
    </dgm:pt>
    <dgm:pt modelId="{0CBC3D8E-21F3-A94D-911B-0B9336FED1EA}">
      <dgm:prSet custT="1"/>
      <dgm:spPr/>
      <dgm:t>
        <a:bodyPr/>
        <a:lstStyle/>
        <a:p>
          <a:r>
            <a:rPr lang="en" altLang="zh-TW" sz="1200" dirty="0"/>
            <a:t>Process features</a:t>
          </a:r>
          <a:endParaRPr lang="zh-TW" altLang="en-US" sz="1200" dirty="0"/>
        </a:p>
      </dgm:t>
    </dgm:pt>
    <dgm:pt modelId="{F47D1950-CFCD-A046-BF4F-38BA881596E0}" type="parTrans" cxnId="{0FB1BDE3-2866-524F-B1EA-144C674D4AAE}">
      <dgm:prSet/>
      <dgm:spPr/>
      <dgm:t>
        <a:bodyPr/>
        <a:lstStyle/>
        <a:p>
          <a:endParaRPr lang="zh-TW" altLang="en-US" sz="1200"/>
        </a:p>
      </dgm:t>
    </dgm:pt>
    <dgm:pt modelId="{E65E7291-D2B0-9E42-BEED-2D053DCACD04}" type="sibTrans" cxnId="{0FB1BDE3-2866-524F-B1EA-144C674D4AAE}">
      <dgm:prSet/>
      <dgm:spPr/>
      <dgm:t>
        <a:bodyPr/>
        <a:lstStyle/>
        <a:p>
          <a:endParaRPr lang="zh-TW" altLang="en-US" sz="1200"/>
        </a:p>
      </dgm:t>
    </dgm:pt>
    <dgm:pt modelId="{0D9C2FDF-4735-5E44-A73F-9000663EB7AD}">
      <dgm:prSet custT="1"/>
      <dgm:spPr/>
      <dgm:t>
        <a:bodyPr/>
        <a:lstStyle/>
        <a:p>
          <a:r>
            <a:rPr lang="en" altLang="zh-TW" sz="1200" dirty="0"/>
            <a:t>Convert the actual user ids and item ids into integer indices for </a:t>
          </a:r>
          <a:r>
            <a:rPr lang="en" altLang="zh-TW" sz="1200" dirty="0" err="1"/>
            <a:t>tensorflow</a:t>
          </a:r>
          <a:r>
            <a:rPr lang="en" altLang="zh-TW" sz="1200" dirty="0"/>
            <a:t> to creating 2 one-hot encoding vectors, one for users, and another for items. </a:t>
          </a:r>
          <a:endParaRPr lang="zh-TW" altLang="en-US" sz="1200" dirty="0"/>
        </a:p>
      </dgm:t>
    </dgm:pt>
    <dgm:pt modelId="{3A4135F7-6DA5-2D40-AAFD-CF6A488A22DB}" type="parTrans" cxnId="{C24C3FEA-BFC1-424D-A4E0-5B861C611B59}">
      <dgm:prSet/>
      <dgm:spPr/>
      <dgm:t>
        <a:bodyPr/>
        <a:lstStyle/>
        <a:p>
          <a:endParaRPr lang="zh-TW" altLang="en-US" sz="1200"/>
        </a:p>
      </dgm:t>
    </dgm:pt>
    <dgm:pt modelId="{E1426AF5-80CA-EC4C-B0AC-FF12F53D6F01}" type="sibTrans" cxnId="{C24C3FEA-BFC1-424D-A4E0-5B861C611B59}">
      <dgm:prSet/>
      <dgm:spPr/>
      <dgm:t>
        <a:bodyPr/>
        <a:lstStyle/>
        <a:p>
          <a:endParaRPr lang="zh-TW" altLang="en-US" sz="1200"/>
        </a:p>
      </dgm:t>
    </dgm:pt>
    <dgm:pt modelId="{ED246816-7070-0941-B0E2-CBD70DA86E62}">
      <dgm:prSet custT="1"/>
      <dgm:spPr/>
      <dgm:t>
        <a:bodyPr/>
        <a:lstStyle/>
        <a:p>
          <a:r>
            <a:rPr kumimoji="1" lang="en-US" altLang="zh-TW" sz="1200" dirty="0">
              <a:solidFill>
                <a:schemeClr val="tx1"/>
              </a:solidFill>
            </a:rPr>
            <a:t>Define the mode </a:t>
          </a:r>
          <a:r>
            <a:rPr kumimoji="1" lang="en-US" altLang="zh-TW" sz="1200" dirty="0" err="1">
              <a:solidFill>
                <a:schemeClr val="tx1"/>
              </a:solidFill>
            </a:rPr>
            <a:t>RecommenderNet</a:t>
          </a:r>
          <a:r>
            <a:rPr kumimoji="1" lang="en-US" altLang="zh-TW" sz="1200" dirty="0">
              <a:solidFill>
                <a:schemeClr val="tx1"/>
              </a:solidFill>
            </a:rPr>
            <a:t>() as a subclass inheriting </a:t>
          </a:r>
          <a:r>
            <a:rPr lang="en" altLang="zh-TW" sz="1200" dirty="0"/>
            <a:t>the </a:t>
          </a:r>
          <a:r>
            <a:rPr lang="en" altLang="zh-TW" sz="1200" dirty="0" err="1"/>
            <a:t>tensorflow.keras.Model</a:t>
          </a:r>
          <a:r>
            <a:rPr lang="en" altLang="zh-TW" sz="1200" dirty="0"/>
            <a:t> super class. The input of the model will be the users and items one-hot encoding vectors. The output will be the predicted course rating. </a:t>
          </a:r>
          <a:endParaRPr lang="en-US" sz="1200" b="1" dirty="0">
            <a:solidFill>
              <a:schemeClr val="tx1"/>
            </a:solidFill>
          </a:endParaRPr>
        </a:p>
      </dgm:t>
    </dgm:pt>
    <dgm:pt modelId="{71C78AA9-F0C4-AA46-8ED2-8B8154122C74}" type="parTrans" cxnId="{93465DC6-32F8-C047-A467-3E171CD0B693}">
      <dgm:prSet/>
      <dgm:spPr/>
      <dgm:t>
        <a:bodyPr/>
        <a:lstStyle/>
        <a:p>
          <a:endParaRPr lang="zh-TW" altLang="en-US" sz="1200"/>
        </a:p>
      </dgm:t>
    </dgm:pt>
    <dgm:pt modelId="{0A51C7BB-36BA-ED47-9199-616172E2F1D2}" type="sibTrans" cxnId="{93465DC6-32F8-C047-A467-3E171CD0B693}">
      <dgm:prSet/>
      <dgm:spPr/>
      <dgm:t>
        <a:bodyPr/>
        <a:lstStyle/>
        <a:p>
          <a:endParaRPr lang="zh-TW" altLang="en-US" sz="1200"/>
        </a:p>
      </dgm:t>
    </dgm:pt>
    <dgm:pt modelId="{4CDD6324-32C3-5942-9720-D72B6982219B}">
      <dgm:prSet custT="1"/>
      <dgm:spPr/>
      <dgm:t>
        <a:bodyPr/>
        <a:lstStyle/>
        <a:p>
          <a:r>
            <a:rPr kumimoji="1" lang="en" altLang="zh-TW" sz="1200" dirty="0">
              <a:solidFill>
                <a:schemeClr val="tx1"/>
              </a:solidFill>
            </a:rPr>
            <a:t>Call </a:t>
          </a:r>
          <a:r>
            <a:rPr kumimoji="1" lang="en" altLang="zh-TW" sz="1200" dirty="0" err="1">
              <a:solidFill>
                <a:schemeClr val="tx1"/>
              </a:solidFill>
            </a:rPr>
            <a:t>model.compile</a:t>
          </a:r>
          <a:r>
            <a:rPr kumimoji="1" lang="en" altLang="zh-TW" sz="1200" dirty="0">
              <a:solidFill>
                <a:schemeClr val="tx1"/>
              </a:solidFill>
            </a:rPr>
            <a:t>() method to set up the loss and optimizer and metrics for the model training as follows:</a:t>
          </a:r>
          <a:endParaRPr lang="en-US" sz="1200" b="1" dirty="0">
            <a:solidFill>
              <a:schemeClr val="tx1"/>
            </a:solidFill>
          </a:endParaRPr>
        </a:p>
      </dgm:t>
    </dgm:pt>
    <dgm:pt modelId="{E1B9127B-2F5E-8E45-9D5C-42E79B2599DE}" type="parTrans" cxnId="{C090B060-32F3-8A4B-8EEF-6E3EF6433F9A}">
      <dgm:prSet/>
      <dgm:spPr/>
      <dgm:t>
        <a:bodyPr/>
        <a:lstStyle/>
        <a:p>
          <a:endParaRPr lang="zh-TW" altLang="en-US" sz="1200"/>
        </a:p>
      </dgm:t>
    </dgm:pt>
    <dgm:pt modelId="{9EFAD221-BCCD-304F-A9C1-71358C49280A}" type="sibTrans" cxnId="{C090B060-32F3-8A4B-8EEF-6E3EF6433F9A}">
      <dgm:prSet/>
      <dgm:spPr/>
      <dgm:t>
        <a:bodyPr/>
        <a:lstStyle/>
        <a:p>
          <a:endParaRPr lang="zh-TW" altLang="en-US" sz="1200"/>
        </a:p>
      </dgm:t>
    </dgm:pt>
    <dgm:pt modelId="{312B47DE-F8D2-564F-A199-97B1026D403F}">
      <dgm:prSet custT="1"/>
      <dgm:spPr/>
      <dgm:t>
        <a:bodyPr/>
        <a:lstStyle/>
        <a:p>
          <a:r>
            <a:rPr kumimoji="1" lang="en" altLang="zh-TW" sz="1200" dirty="0">
              <a:solidFill>
                <a:schemeClr val="tx1"/>
              </a:solidFill>
            </a:rPr>
            <a:t>optimizer =SGD(</a:t>
          </a:r>
          <a:r>
            <a:rPr kumimoji="1" lang="en" altLang="zh-TW" sz="1200" dirty="0" err="1">
              <a:solidFill>
                <a:schemeClr val="tx1"/>
              </a:solidFill>
            </a:rPr>
            <a:t>learning_rate</a:t>
          </a:r>
          <a:r>
            <a:rPr kumimoji="1" lang="en" altLang="zh-TW" sz="1200" dirty="0">
              <a:solidFill>
                <a:schemeClr val="tx1"/>
              </a:solidFill>
            </a:rPr>
            <a:t>=.003), loss = "</a:t>
          </a:r>
          <a:r>
            <a:rPr kumimoji="1" lang="en" altLang="zh-TW" sz="1200" dirty="0" err="1">
              <a:solidFill>
                <a:schemeClr val="tx1"/>
              </a:solidFill>
            </a:rPr>
            <a:t>MeanSquaredError</a:t>
          </a:r>
          <a:r>
            <a:rPr kumimoji="1" lang="en" altLang="zh-TW" sz="1200" dirty="0">
              <a:solidFill>
                <a:schemeClr val="tx1"/>
              </a:solidFill>
            </a:rPr>
            <a:t>", metrics=["</a:t>
          </a:r>
          <a:r>
            <a:rPr kumimoji="1" lang="en" altLang="zh-TW" sz="1200" dirty="0" err="1">
              <a:solidFill>
                <a:schemeClr val="tx1"/>
              </a:solidFill>
            </a:rPr>
            <a:t>RootMeanSquaredError</a:t>
          </a:r>
          <a:r>
            <a:rPr kumimoji="1" lang="en" altLang="zh-TW" sz="1200" dirty="0">
              <a:solidFill>
                <a:schemeClr val="tx1"/>
              </a:solidFill>
            </a:rPr>
            <a:t>"]</a:t>
          </a:r>
          <a:endParaRPr lang="en-US" sz="1200" b="1" dirty="0">
            <a:solidFill>
              <a:schemeClr val="tx1"/>
            </a:solidFill>
          </a:endParaRPr>
        </a:p>
      </dgm:t>
    </dgm:pt>
    <dgm:pt modelId="{369A9D66-1B57-3B47-8E60-92702B9486C0}" type="parTrans" cxnId="{0A0FD13E-9287-7643-B9F9-46FA05528CC0}">
      <dgm:prSet/>
      <dgm:spPr/>
      <dgm:t>
        <a:bodyPr/>
        <a:lstStyle/>
        <a:p>
          <a:endParaRPr lang="zh-TW" altLang="en-US" sz="1200"/>
        </a:p>
      </dgm:t>
    </dgm:pt>
    <dgm:pt modelId="{5053B446-13F5-374D-88F0-4980801C4085}" type="sibTrans" cxnId="{0A0FD13E-9287-7643-B9F9-46FA05528CC0}">
      <dgm:prSet/>
      <dgm:spPr/>
      <dgm:t>
        <a:bodyPr/>
        <a:lstStyle/>
        <a:p>
          <a:endParaRPr lang="zh-TW" altLang="en-US" sz="1200"/>
        </a:p>
      </dgm:t>
    </dgm:pt>
    <dgm:pt modelId="{80569E54-F341-154D-8710-27F417733A6C}">
      <dgm:prSet custT="1"/>
      <dgm:spPr/>
      <dgm:t>
        <a:bodyPr/>
        <a:lstStyle/>
        <a:p>
          <a:r>
            <a:rPr lang="en-US" sz="1200" b="0" dirty="0">
              <a:solidFill>
                <a:schemeClr val="tx1"/>
              </a:solidFill>
            </a:rPr>
            <a:t>Call </a:t>
          </a:r>
          <a:r>
            <a:rPr lang="en-US" sz="1200" b="0" dirty="0" err="1">
              <a:solidFill>
                <a:schemeClr val="tx1"/>
              </a:solidFill>
            </a:rPr>
            <a:t>model.fit</a:t>
          </a:r>
          <a:r>
            <a:rPr lang="en-US" sz="1200" b="0" dirty="0">
              <a:solidFill>
                <a:schemeClr val="tx1"/>
              </a:solidFill>
            </a:rPr>
            <a:t>() method to train the model. </a:t>
          </a:r>
        </a:p>
      </dgm:t>
    </dgm:pt>
    <dgm:pt modelId="{239C55C9-B30C-2B4D-B901-B11F06F3D1EE}" type="parTrans" cxnId="{A43E32E4-BAC6-CD4E-88E6-2E187FB7056F}">
      <dgm:prSet/>
      <dgm:spPr/>
      <dgm:t>
        <a:bodyPr/>
        <a:lstStyle/>
        <a:p>
          <a:endParaRPr lang="zh-TW" altLang="en-US" sz="1200"/>
        </a:p>
      </dgm:t>
    </dgm:pt>
    <dgm:pt modelId="{4217954B-273C-3942-8BBE-EAB6DD269453}" type="sibTrans" cxnId="{A43E32E4-BAC6-CD4E-88E6-2E187FB7056F}">
      <dgm:prSet/>
      <dgm:spPr/>
      <dgm:t>
        <a:bodyPr/>
        <a:lstStyle/>
        <a:p>
          <a:endParaRPr lang="zh-TW" altLang="en-US" sz="1200"/>
        </a:p>
      </dgm:t>
    </dgm:pt>
    <dgm:pt modelId="{CEF0C2DB-5490-2749-B9A0-CCD9B9922566}" type="pres">
      <dgm:prSet presAssocID="{7BDF9B4D-DD0D-4A0F-BED7-875E08EDF7D6}" presName="linearFlow" presStyleCnt="0">
        <dgm:presLayoutVars>
          <dgm:dir/>
          <dgm:animLvl val="lvl"/>
          <dgm:resizeHandles val="exact"/>
        </dgm:presLayoutVars>
      </dgm:prSet>
      <dgm:spPr/>
    </dgm:pt>
    <dgm:pt modelId="{99A0369B-F4AB-D04F-8CA8-9914774E38E0}" type="pres">
      <dgm:prSet presAssocID="{704D8F64-8483-4303-B58C-9F2DC84F00F2}" presName="composite" presStyleCnt="0"/>
      <dgm:spPr/>
    </dgm:pt>
    <dgm:pt modelId="{5867A5BC-42AF-254C-9300-6E81AFF99CCB}" type="pres">
      <dgm:prSet presAssocID="{704D8F64-8483-4303-B58C-9F2DC84F00F2}" presName="parentText" presStyleLbl="alignNode1" presStyleIdx="0" presStyleCnt="5">
        <dgm:presLayoutVars>
          <dgm:chMax val="1"/>
          <dgm:bulletEnabled val="1"/>
        </dgm:presLayoutVars>
      </dgm:prSet>
      <dgm:spPr/>
    </dgm:pt>
    <dgm:pt modelId="{14D14C00-F1D1-D340-87D6-BB07AA3C0F0D}" type="pres">
      <dgm:prSet presAssocID="{704D8F64-8483-4303-B58C-9F2DC84F00F2}" presName="descendantText" presStyleLbl="alignAcc1" presStyleIdx="0" presStyleCnt="5" custScaleY="101454" custLinFactNeighborX="144" custLinFactNeighborY="2955">
        <dgm:presLayoutVars>
          <dgm:bulletEnabled val="1"/>
        </dgm:presLayoutVars>
      </dgm:prSet>
      <dgm:spPr/>
    </dgm:pt>
    <dgm:pt modelId="{C0CA75C9-A519-D446-8980-568B29CC1160}" type="pres">
      <dgm:prSet presAssocID="{9A96DB8F-2F6A-406B-9619-9496D478E804}" presName="sp" presStyleCnt="0"/>
      <dgm:spPr/>
    </dgm:pt>
    <dgm:pt modelId="{2E99C6F3-7E66-E04A-9D0F-274731CC40B6}" type="pres">
      <dgm:prSet presAssocID="{E083CBD2-F3B8-9F4D-BB67-155C07C133EF}" presName="composite" presStyleCnt="0"/>
      <dgm:spPr/>
    </dgm:pt>
    <dgm:pt modelId="{2DA975A9-3124-4942-90B5-7DB269D4B034}" type="pres">
      <dgm:prSet presAssocID="{E083CBD2-F3B8-9F4D-BB67-155C07C133EF}" presName="parentText" presStyleLbl="alignNode1" presStyleIdx="1" presStyleCnt="5">
        <dgm:presLayoutVars>
          <dgm:chMax val="1"/>
          <dgm:bulletEnabled val="1"/>
        </dgm:presLayoutVars>
      </dgm:prSet>
      <dgm:spPr/>
    </dgm:pt>
    <dgm:pt modelId="{21C87C03-6C2E-3F41-978C-B246E3794CB4}" type="pres">
      <dgm:prSet presAssocID="{E083CBD2-F3B8-9F4D-BB67-155C07C133EF}" presName="descendantText" presStyleLbl="alignAcc1" presStyleIdx="1" presStyleCnt="5">
        <dgm:presLayoutVars>
          <dgm:bulletEnabled val="1"/>
        </dgm:presLayoutVars>
      </dgm:prSet>
      <dgm:spPr/>
    </dgm:pt>
    <dgm:pt modelId="{1BE59AEA-3450-6D47-B0C2-0DC93A9C3D0C}" type="pres">
      <dgm:prSet presAssocID="{996F340D-51FE-1843-9016-CA411CA0D2E2}" presName="sp" presStyleCnt="0"/>
      <dgm:spPr/>
    </dgm:pt>
    <dgm:pt modelId="{7F83449A-DE42-984D-AA14-1248E9339443}" type="pres">
      <dgm:prSet presAssocID="{D71DF388-6479-43D8-9A9D-8468064F32A0}" presName="composite" presStyleCnt="0"/>
      <dgm:spPr/>
    </dgm:pt>
    <dgm:pt modelId="{21225EDD-7908-054E-93BD-4D9A493BCB41}" type="pres">
      <dgm:prSet presAssocID="{D71DF388-6479-43D8-9A9D-8468064F32A0}" presName="parentText" presStyleLbl="alignNode1" presStyleIdx="2" presStyleCnt="5">
        <dgm:presLayoutVars>
          <dgm:chMax val="1"/>
          <dgm:bulletEnabled val="1"/>
        </dgm:presLayoutVars>
      </dgm:prSet>
      <dgm:spPr/>
    </dgm:pt>
    <dgm:pt modelId="{EDDB2E32-7A25-594B-9314-341045045668}" type="pres">
      <dgm:prSet presAssocID="{D71DF388-6479-43D8-9A9D-8468064F32A0}" presName="descendantText" presStyleLbl="alignAcc1" presStyleIdx="2" presStyleCnt="5" custScaleY="85947">
        <dgm:presLayoutVars>
          <dgm:bulletEnabled val="1"/>
        </dgm:presLayoutVars>
      </dgm:prSet>
      <dgm:spPr/>
    </dgm:pt>
    <dgm:pt modelId="{A2CBE07A-AEF0-4F44-841E-33490EFCB6CB}" type="pres">
      <dgm:prSet presAssocID="{44683A14-4213-4949-ACBD-F25E96E28E82}" presName="sp" presStyleCnt="0"/>
      <dgm:spPr/>
    </dgm:pt>
    <dgm:pt modelId="{3F846D0B-BC0B-8245-ADD8-9DBE9C77B529}" type="pres">
      <dgm:prSet presAssocID="{108C3012-50AB-48F6-A1C7-A2D60C54CEDE}" presName="composite" presStyleCnt="0"/>
      <dgm:spPr/>
    </dgm:pt>
    <dgm:pt modelId="{18648A75-EBC4-9341-BC2B-8959EF441FE3}" type="pres">
      <dgm:prSet presAssocID="{108C3012-50AB-48F6-A1C7-A2D60C54CEDE}" presName="parentText" presStyleLbl="alignNode1" presStyleIdx="3" presStyleCnt="5">
        <dgm:presLayoutVars>
          <dgm:chMax val="1"/>
          <dgm:bulletEnabled val="1"/>
        </dgm:presLayoutVars>
      </dgm:prSet>
      <dgm:spPr/>
    </dgm:pt>
    <dgm:pt modelId="{6CA1BD58-CCF1-2444-BE4B-5CBB94FF7AAC}" type="pres">
      <dgm:prSet presAssocID="{108C3012-50AB-48F6-A1C7-A2D60C54CEDE}" presName="descendantText" presStyleLbl="alignAcc1" presStyleIdx="3" presStyleCnt="5" custScaleY="166561">
        <dgm:presLayoutVars>
          <dgm:bulletEnabled val="1"/>
        </dgm:presLayoutVars>
      </dgm:prSet>
      <dgm:spPr/>
    </dgm:pt>
    <dgm:pt modelId="{A614D869-6BB1-AB4B-B6D0-D381CB76FB26}" type="pres">
      <dgm:prSet presAssocID="{FC4B016C-DB80-4C7A-A44B-6D315DFC8C85}" presName="sp" presStyleCnt="0"/>
      <dgm:spPr/>
    </dgm:pt>
    <dgm:pt modelId="{1E469029-D35E-7640-8FAA-9F634C34F5BD}" type="pres">
      <dgm:prSet presAssocID="{9AE83821-2DC8-49FE-9DD3-580C7ACD581D}" presName="composite" presStyleCnt="0"/>
      <dgm:spPr/>
    </dgm:pt>
    <dgm:pt modelId="{3263FB1B-4268-E347-8598-49D62317963A}" type="pres">
      <dgm:prSet presAssocID="{9AE83821-2DC8-49FE-9DD3-580C7ACD581D}" presName="parentText" presStyleLbl="alignNode1" presStyleIdx="4" presStyleCnt="5">
        <dgm:presLayoutVars>
          <dgm:chMax val="1"/>
          <dgm:bulletEnabled val="1"/>
        </dgm:presLayoutVars>
      </dgm:prSet>
      <dgm:spPr/>
    </dgm:pt>
    <dgm:pt modelId="{266D527D-F777-554D-8DF9-A9C33B108ADA}" type="pres">
      <dgm:prSet presAssocID="{9AE83821-2DC8-49FE-9DD3-580C7ACD581D}" presName="descendantText" presStyleLbl="alignAcc1" presStyleIdx="4" presStyleCnt="5" custScaleY="63090">
        <dgm:presLayoutVars>
          <dgm:bulletEnabled val="1"/>
        </dgm:presLayoutVars>
      </dgm:prSet>
      <dgm:spPr/>
    </dgm:pt>
  </dgm:ptLst>
  <dgm:cxnLst>
    <dgm:cxn modelId="{26B6690A-9A8C-4A46-BF9C-474744F5CDAC}" type="presOf" srcId="{312B47DE-F8D2-564F-A199-97B1026D403F}" destId="{6CA1BD58-CCF1-2444-BE4B-5CBB94FF7AAC}" srcOrd="0" destOrd="3" presId="urn:microsoft.com/office/officeart/2005/8/layout/chevron2"/>
    <dgm:cxn modelId="{6D32550F-1F55-A94D-BB9D-77554724B71F}" type="presOf" srcId="{E87CDF94-9202-4DF5-9343-62FA0EA59BD4}" destId="{6CA1BD58-CCF1-2444-BE4B-5CBB94FF7AAC}" srcOrd="0" destOrd="0" presId="urn:microsoft.com/office/officeart/2005/8/layout/chevron2"/>
    <dgm:cxn modelId="{F4D06E10-6EC1-9E4C-9BBA-230EFAE247E9}" type="presOf" srcId="{7BEDB44E-E25D-45DA-AFF3-02A0D0A5D058}" destId="{EDDB2E32-7A25-594B-9314-341045045668}" srcOrd="0" destOrd="0" presId="urn:microsoft.com/office/officeart/2005/8/layout/chevron2"/>
    <dgm:cxn modelId="{6FC32F1E-B09D-4B45-A040-1CFBC0ADC370}" type="presOf" srcId="{0CBC3D8E-21F3-A94D-911B-0B9336FED1EA}" destId="{21C87C03-6C2E-3F41-978C-B246E3794CB4}" srcOrd="0" destOrd="0" presId="urn:microsoft.com/office/officeart/2005/8/layout/chevron2"/>
    <dgm:cxn modelId="{02E7EC1F-EA06-6943-8F32-B26BF6A4375E}" srcId="{B5ADC9C9-09F4-41B4-A7F8-FCA5918150A8}" destId="{0232EC40-2200-AF4F-99F3-AE0EB878C00D}" srcOrd="0" destOrd="0" parTransId="{BB71591F-666A-BB46-9C77-6600359F9C5F}" sibTransId="{D40AAB49-F31D-304F-9BB1-BE8F15C741E9}"/>
    <dgm:cxn modelId="{DF6F6225-3B48-634C-8E94-0EF1A51F1853}" type="presOf" srcId="{B5ADC9C9-09F4-41B4-A7F8-FCA5918150A8}" destId="{266D527D-F777-554D-8DF9-A9C33B108ADA}" srcOrd="0" destOrd="0" presId="urn:microsoft.com/office/officeart/2005/8/layout/chevron2"/>
    <dgm:cxn modelId="{E37AA73D-A672-458F-9431-1235996E28F9}" srcId="{7BDF9B4D-DD0D-4A0F-BED7-875E08EDF7D6}" destId="{108C3012-50AB-48F6-A1C7-A2D60C54CEDE}" srcOrd="3" destOrd="0" parTransId="{9AB4CEBB-3AAD-4381-B117-A4CC80517BE3}" sibTransId="{FC4B016C-DB80-4C7A-A44B-6D315DFC8C85}"/>
    <dgm:cxn modelId="{0A0FD13E-9287-7643-B9F9-46FA05528CC0}" srcId="{4CDD6324-32C3-5942-9720-D72B6982219B}" destId="{312B47DE-F8D2-564F-A199-97B1026D403F}" srcOrd="0" destOrd="0" parTransId="{369A9D66-1B57-3B47-8E60-92702B9486C0}" sibTransId="{5053B446-13F5-374D-88F0-4980801C4085}"/>
    <dgm:cxn modelId="{D88A293F-89E9-0740-9C58-AE40BCB11634}" type="presOf" srcId="{4FF3C335-1C7A-874B-BA4E-9D65B3EAB5DA}" destId="{EDDB2E32-7A25-594B-9314-341045045668}" srcOrd="0" destOrd="1" presId="urn:microsoft.com/office/officeart/2005/8/layout/chevron2"/>
    <dgm:cxn modelId="{73859C41-E542-4E82-B5FE-9959EFBF940C}" srcId="{704D8F64-8483-4303-B58C-9F2DC84F00F2}" destId="{7BA6F52C-7D25-43BE-A79E-EB001743CB5A}" srcOrd="0" destOrd="0" parTransId="{11DBD2B7-6D80-4AB8-B73C-B06C3F26362F}" sibTransId="{CE0092A9-0AD7-4BCA-8CE9-AD16BBE86744}"/>
    <dgm:cxn modelId="{D9CA7F46-BB25-7B4C-A703-35DE9867F4A2}" type="presOf" srcId="{89321B9A-2F29-4FA5-B880-0D61CF161638}" destId="{14D14C00-F1D1-D340-87D6-BB07AA3C0F0D}" srcOrd="0" destOrd="1" presId="urn:microsoft.com/office/officeart/2005/8/layout/chevron2"/>
    <dgm:cxn modelId="{2C436E5E-2C63-432F-98B6-400FDD4CA778}" srcId="{108C3012-50AB-48F6-A1C7-A2D60C54CEDE}" destId="{E87CDF94-9202-4DF5-9343-62FA0EA59BD4}" srcOrd="0" destOrd="0" parTransId="{3CFD6202-7698-4107-9CF3-958A40F4ED8E}" sibTransId="{2B7F25CC-2EC9-4727-BE34-9E5C18B11684}"/>
    <dgm:cxn modelId="{C090B060-32F3-8A4B-8EEF-6E3EF6433F9A}" srcId="{E87CDF94-9202-4DF5-9343-62FA0EA59BD4}" destId="{4CDD6324-32C3-5942-9720-D72B6982219B}" srcOrd="1" destOrd="0" parTransId="{E1B9127B-2F5E-8E45-9D5C-42E79B2599DE}" sibTransId="{9EFAD221-BCCD-304F-A9C1-71358C49280A}"/>
    <dgm:cxn modelId="{39F8C366-3967-394F-A2FE-910558A118D5}" type="presOf" srcId="{D71DF388-6479-43D8-9A9D-8468064F32A0}" destId="{21225EDD-7908-054E-93BD-4D9A493BCB41}" srcOrd="0" destOrd="0" presId="urn:microsoft.com/office/officeart/2005/8/layout/chevron2"/>
    <dgm:cxn modelId="{8405216C-2FB1-4EFB-8345-D979735E8A47}" srcId="{7BDF9B4D-DD0D-4A0F-BED7-875E08EDF7D6}" destId="{D71DF388-6479-43D8-9A9D-8468064F32A0}" srcOrd="2" destOrd="0" parTransId="{CC764C64-65B4-4831-98AD-EFA5B4CFFE74}" sibTransId="{44683A14-4213-4949-ACBD-F25E96E28E82}"/>
    <dgm:cxn modelId="{D1DF566C-4E97-4859-BD76-01528495A322}" srcId="{7BDF9B4D-DD0D-4A0F-BED7-875E08EDF7D6}" destId="{704D8F64-8483-4303-B58C-9F2DC84F00F2}" srcOrd="0" destOrd="0" parTransId="{0DA5D16A-CC11-4005-81DA-E4F1DE6919AC}" sibTransId="{9A96DB8F-2F6A-406B-9619-9496D478E804}"/>
    <dgm:cxn modelId="{DD119173-C690-3E4A-A1C2-59E2EEE566A4}" type="presOf" srcId="{7BA6F52C-7D25-43BE-A79E-EB001743CB5A}" destId="{14D14C00-F1D1-D340-87D6-BB07AA3C0F0D}" srcOrd="0" destOrd="0" presId="urn:microsoft.com/office/officeart/2005/8/layout/chevron2"/>
    <dgm:cxn modelId="{FF4DC484-78D2-D341-93B1-1E0FE8FA5600}" type="presOf" srcId="{7BDF9B4D-DD0D-4A0F-BED7-875E08EDF7D6}" destId="{CEF0C2DB-5490-2749-B9A0-CCD9B9922566}" srcOrd="0" destOrd="0" presId="urn:microsoft.com/office/officeart/2005/8/layout/chevron2"/>
    <dgm:cxn modelId="{BD68CA85-0706-8D40-AE95-62F78CE3AD65}" type="presOf" srcId="{ED246816-7070-0941-B0E2-CBD70DA86E62}" destId="{6CA1BD58-CCF1-2444-BE4B-5CBB94FF7AAC}" srcOrd="0" destOrd="1" presId="urn:microsoft.com/office/officeart/2005/8/layout/chevron2"/>
    <dgm:cxn modelId="{74B7C78B-08F7-FB42-811D-C48477529667}" type="presOf" srcId="{E083CBD2-F3B8-9F4D-BB67-155C07C133EF}" destId="{2DA975A9-3124-4942-90B5-7DB269D4B034}" srcOrd="0" destOrd="0" presId="urn:microsoft.com/office/officeart/2005/8/layout/chevron2"/>
    <dgm:cxn modelId="{C48B9992-AA78-A847-855D-20EC7951FF4B}" type="presOf" srcId="{0232EC40-2200-AF4F-99F3-AE0EB878C00D}" destId="{266D527D-F777-554D-8DF9-A9C33B108ADA}" srcOrd="0" destOrd="1" presId="urn:microsoft.com/office/officeart/2005/8/layout/chevron2"/>
    <dgm:cxn modelId="{BDA50BA2-6821-DE4C-817C-A1D4CD8EE672}" type="presOf" srcId="{9AE83821-2DC8-49FE-9DD3-580C7ACD581D}" destId="{3263FB1B-4268-E347-8598-49D62317963A}" srcOrd="0" destOrd="0" presId="urn:microsoft.com/office/officeart/2005/8/layout/chevron2"/>
    <dgm:cxn modelId="{81DCFAB4-9FEB-D64A-BFEA-62D2E28920D8}" srcId="{7BEDB44E-E25D-45DA-AFF3-02A0D0A5D058}" destId="{4FF3C335-1C7A-874B-BA4E-9D65B3EAB5DA}" srcOrd="0" destOrd="0" parTransId="{57389215-D746-3D4E-8862-D8204BA5852A}" sibTransId="{6AA74F7E-427C-8B4F-B0D4-C742B7D3D0AC}"/>
    <dgm:cxn modelId="{6C88C4BD-F336-E245-A0EF-92DE9E574CF3}" type="presOf" srcId="{704D8F64-8483-4303-B58C-9F2DC84F00F2}" destId="{5867A5BC-42AF-254C-9300-6E81AFF99CCB}" srcOrd="0" destOrd="0" presId="urn:microsoft.com/office/officeart/2005/8/layout/chevron2"/>
    <dgm:cxn modelId="{93465DC6-32F8-C047-A467-3E171CD0B693}" srcId="{E87CDF94-9202-4DF5-9343-62FA0EA59BD4}" destId="{ED246816-7070-0941-B0E2-CBD70DA86E62}" srcOrd="0" destOrd="0" parTransId="{71C78AA9-F0C4-AA46-8ED2-8B8154122C74}" sibTransId="{0A51C7BB-36BA-ED47-9199-616172E2F1D2}"/>
    <dgm:cxn modelId="{1D0ABDC9-E7CB-49C0-B9DF-6A7AD054A0FC}" srcId="{9AE83821-2DC8-49FE-9DD3-580C7ACD581D}" destId="{B5ADC9C9-09F4-41B4-A7F8-FCA5918150A8}" srcOrd="0" destOrd="0" parTransId="{1D91AB7A-722E-4FD3-B205-36375A5AEC27}" sibTransId="{EECB300C-51E7-4D65-8150-D58CCC983A82}"/>
    <dgm:cxn modelId="{A67ED6D2-34D7-4B21-9F02-EE2D65C2B8D8}" srcId="{7BDF9B4D-DD0D-4A0F-BED7-875E08EDF7D6}" destId="{9AE83821-2DC8-49FE-9DD3-580C7ACD581D}" srcOrd="4" destOrd="0" parTransId="{0A5412D5-5FA0-443D-8FF1-AAF650942B14}" sibTransId="{FAA2AB35-58BF-4E0E-A2BB-F6B262BBDFAB}"/>
    <dgm:cxn modelId="{8DDAD3D7-16AA-E14B-B4F7-0C610532F1AD}" srcId="{7BDF9B4D-DD0D-4A0F-BED7-875E08EDF7D6}" destId="{E083CBD2-F3B8-9F4D-BB67-155C07C133EF}" srcOrd="1" destOrd="0" parTransId="{E28B68CA-D19B-DC49-9FA5-68FABBFABCA9}" sibTransId="{996F340D-51FE-1843-9016-CA411CA0D2E2}"/>
    <dgm:cxn modelId="{B3A79DDE-8BFB-4F61-BD18-A7357F33E438}" srcId="{D71DF388-6479-43D8-9A9D-8468064F32A0}" destId="{7BEDB44E-E25D-45DA-AFF3-02A0D0A5D058}" srcOrd="0" destOrd="0" parTransId="{75BE58B4-565F-4F73-9F73-6173007ADA4D}" sibTransId="{738BCADC-0E71-4480-BC37-4F267C1F52A1}"/>
    <dgm:cxn modelId="{D23227E2-B215-43AE-A60D-B7213F212FB1}" srcId="{7BA6F52C-7D25-43BE-A79E-EB001743CB5A}" destId="{89321B9A-2F29-4FA5-B880-0D61CF161638}" srcOrd="0" destOrd="0" parTransId="{DECBD636-38ED-44BA-BA12-6904AA9A3BB9}" sibTransId="{FFDE0741-4270-4121-84FE-986EF1F3530B}"/>
    <dgm:cxn modelId="{0FB1BDE3-2866-524F-B1EA-144C674D4AAE}" srcId="{E083CBD2-F3B8-9F4D-BB67-155C07C133EF}" destId="{0CBC3D8E-21F3-A94D-911B-0B9336FED1EA}" srcOrd="0" destOrd="0" parTransId="{F47D1950-CFCD-A046-BF4F-38BA881596E0}" sibTransId="{E65E7291-D2B0-9E42-BEED-2D053DCACD04}"/>
    <dgm:cxn modelId="{A43E32E4-BAC6-CD4E-88E6-2E187FB7056F}" srcId="{E87CDF94-9202-4DF5-9343-62FA0EA59BD4}" destId="{80569E54-F341-154D-8710-27F417733A6C}" srcOrd="2" destOrd="0" parTransId="{239C55C9-B30C-2B4D-B901-B11F06F3D1EE}" sibTransId="{4217954B-273C-3942-8BBE-EAB6DD269453}"/>
    <dgm:cxn modelId="{458B42E7-6E22-0D40-AE89-5D36F55DFEE5}" type="presOf" srcId="{4CDD6324-32C3-5942-9720-D72B6982219B}" destId="{6CA1BD58-CCF1-2444-BE4B-5CBB94FF7AAC}" srcOrd="0" destOrd="2" presId="urn:microsoft.com/office/officeart/2005/8/layout/chevron2"/>
    <dgm:cxn modelId="{C24C3FEA-BFC1-424D-A4E0-5B861C611B59}" srcId="{0CBC3D8E-21F3-A94D-911B-0B9336FED1EA}" destId="{0D9C2FDF-4735-5E44-A73F-9000663EB7AD}" srcOrd="0" destOrd="0" parTransId="{3A4135F7-6DA5-2D40-AAFD-CF6A488A22DB}" sibTransId="{E1426AF5-80CA-EC4C-B0AC-FF12F53D6F01}"/>
    <dgm:cxn modelId="{084C63F9-0E89-4C4B-A8E7-B361672D61CB}" type="presOf" srcId="{80569E54-F341-154D-8710-27F417733A6C}" destId="{6CA1BD58-CCF1-2444-BE4B-5CBB94FF7AAC}" srcOrd="0" destOrd="4" presId="urn:microsoft.com/office/officeart/2005/8/layout/chevron2"/>
    <dgm:cxn modelId="{894520FA-53BD-5B44-8861-21884AAA4DA3}" type="presOf" srcId="{0D9C2FDF-4735-5E44-A73F-9000663EB7AD}" destId="{21C87C03-6C2E-3F41-978C-B246E3794CB4}" srcOrd="0" destOrd="1" presId="urn:microsoft.com/office/officeart/2005/8/layout/chevron2"/>
    <dgm:cxn modelId="{B90BF3FF-C13F-3840-9D66-5AFEAE95F7AD}" type="presOf" srcId="{108C3012-50AB-48F6-A1C7-A2D60C54CEDE}" destId="{18648A75-EBC4-9341-BC2B-8959EF441FE3}" srcOrd="0" destOrd="0" presId="urn:microsoft.com/office/officeart/2005/8/layout/chevron2"/>
    <dgm:cxn modelId="{27D99BF2-538C-F44D-BEE7-BCE7A4D62FFC}" type="presParOf" srcId="{CEF0C2DB-5490-2749-B9A0-CCD9B9922566}" destId="{99A0369B-F4AB-D04F-8CA8-9914774E38E0}" srcOrd="0" destOrd="0" presId="urn:microsoft.com/office/officeart/2005/8/layout/chevron2"/>
    <dgm:cxn modelId="{3C341206-DD1D-5E4F-A2E6-277EF19048D4}" type="presParOf" srcId="{99A0369B-F4AB-D04F-8CA8-9914774E38E0}" destId="{5867A5BC-42AF-254C-9300-6E81AFF99CCB}" srcOrd="0" destOrd="0" presId="urn:microsoft.com/office/officeart/2005/8/layout/chevron2"/>
    <dgm:cxn modelId="{8F8DEDE1-A5A7-B040-8C0B-26DDB04DA692}" type="presParOf" srcId="{99A0369B-F4AB-D04F-8CA8-9914774E38E0}" destId="{14D14C00-F1D1-D340-87D6-BB07AA3C0F0D}" srcOrd="1" destOrd="0" presId="urn:microsoft.com/office/officeart/2005/8/layout/chevron2"/>
    <dgm:cxn modelId="{B3CEA967-C4A7-AF47-B585-5519BC3E15F5}" type="presParOf" srcId="{CEF0C2DB-5490-2749-B9A0-CCD9B9922566}" destId="{C0CA75C9-A519-D446-8980-568B29CC1160}" srcOrd="1" destOrd="0" presId="urn:microsoft.com/office/officeart/2005/8/layout/chevron2"/>
    <dgm:cxn modelId="{84C12E5E-1D24-B048-9A1F-874CE3D49F45}" type="presParOf" srcId="{CEF0C2DB-5490-2749-B9A0-CCD9B9922566}" destId="{2E99C6F3-7E66-E04A-9D0F-274731CC40B6}" srcOrd="2" destOrd="0" presId="urn:microsoft.com/office/officeart/2005/8/layout/chevron2"/>
    <dgm:cxn modelId="{79EDC45B-569F-D445-9046-64138E6446DE}" type="presParOf" srcId="{2E99C6F3-7E66-E04A-9D0F-274731CC40B6}" destId="{2DA975A9-3124-4942-90B5-7DB269D4B034}" srcOrd="0" destOrd="0" presId="urn:microsoft.com/office/officeart/2005/8/layout/chevron2"/>
    <dgm:cxn modelId="{1C3FB7A1-E31B-CE48-95E7-DFC2AB5CC303}" type="presParOf" srcId="{2E99C6F3-7E66-E04A-9D0F-274731CC40B6}" destId="{21C87C03-6C2E-3F41-978C-B246E3794CB4}" srcOrd="1" destOrd="0" presId="urn:microsoft.com/office/officeart/2005/8/layout/chevron2"/>
    <dgm:cxn modelId="{B19D595E-AA26-E44E-AD30-6501F0A5B428}" type="presParOf" srcId="{CEF0C2DB-5490-2749-B9A0-CCD9B9922566}" destId="{1BE59AEA-3450-6D47-B0C2-0DC93A9C3D0C}" srcOrd="3" destOrd="0" presId="urn:microsoft.com/office/officeart/2005/8/layout/chevron2"/>
    <dgm:cxn modelId="{01FBF2AA-6EFC-224B-8469-636D58A49086}" type="presParOf" srcId="{CEF0C2DB-5490-2749-B9A0-CCD9B9922566}" destId="{7F83449A-DE42-984D-AA14-1248E9339443}" srcOrd="4" destOrd="0" presId="urn:microsoft.com/office/officeart/2005/8/layout/chevron2"/>
    <dgm:cxn modelId="{0A9CD31E-64E8-C74E-9D77-FACA94AF52C4}" type="presParOf" srcId="{7F83449A-DE42-984D-AA14-1248E9339443}" destId="{21225EDD-7908-054E-93BD-4D9A493BCB41}" srcOrd="0" destOrd="0" presId="urn:microsoft.com/office/officeart/2005/8/layout/chevron2"/>
    <dgm:cxn modelId="{3F23ECA2-B7A0-5E48-BE4E-178734A93BA3}" type="presParOf" srcId="{7F83449A-DE42-984D-AA14-1248E9339443}" destId="{EDDB2E32-7A25-594B-9314-341045045668}" srcOrd="1" destOrd="0" presId="urn:microsoft.com/office/officeart/2005/8/layout/chevron2"/>
    <dgm:cxn modelId="{D31950EF-2B26-C74F-AD7F-EC28D42F6492}" type="presParOf" srcId="{CEF0C2DB-5490-2749-B9A0-CCD9B9922566}" destId="{A2CBE07A-AEF0-4F44-841E-33490EFCB6CB}" srcOrd="5" destOrd="0" presId="urn:microsoft.com/office/officeart/2005/8/layout/chevron2"/>
    <dgm:cxn modelId="{F5CF3E74-E29B-1D41-9F52-0886272FA288}" type="presParOf" srcId="{CEF0C2DB-5490-2749-B9A0-CCD9B9922566}" destId="{3F846D0B-BC0B-8245-ADD8-9DBE9C77B529}" srcOrd="6" destOrd="0" presId="urn:microsoft.com/office/officeart/2005/8/layout/chevron2"/>
    <dgm:cxn modelId="{A00D8780-56C0-0D40-ADA5-566583D0145E}" type="presParOf" srcId="{3F846D0B-BC0B-8245-ADD8-9DBE9C77B529}" destId="{18648A75-EBC4-9341-BC2B-8959EF441FE3}" srcOrd="0" destOrd="0" presId="urn:microsoft.com/office/officeart/2005/8/layout/chevron2"/>
    <dgm:cxn modelId="{0BD96350-4899-F643-A4CC-84ADB2E63D78}" type="presParOf" srcId="{3F846D0B-BC0B-8245-ADD8-9DBE9C77B529}" destId="{6CA1BD58-CCF1-2444-BE4B-5CBB94FF7AAC}" srcOrd="1" destOrd="0" presId="urn:microsoft.com/office/officeart/2005/8/layout/chevron2"/>
    <dgm:cxn modelId="{B889A655-4BCD-A545-B4EF-B97895AEB761}" type="presParOf" srcId="{CEF0C2DB-5490-2749-B9A0-CCD9B9922566}" destId="{A614D869-6BB1-AB4B-B6D0-D381CB76FB26}" srcOrd="7" destOrd="0" presId="urn:microsoft.com/office/officeart/2005/8/layout/chevron2"/>
    <dgm:cxn modelId="{7BAA323E-B3DE-754D-A0A9-9B82FB772F18}" type="presParOf" srcId="{CEF0C2DB-5490-2749-B9A0-CCD9B9922566}" destId="{1E469029-D35E-7640-8FAA-9F634C34F5BD}" srcOrd="8" destOrd="0" presId="urn:microsoft.com/office/officeart/2005/8/layout/chevron2"/>
    <dgm:cxn modelId="{AFC9592E-9404-B449-86FA-BB5FA2A2C455}" type="presParOf" srcId="{1E469029-D35E-7640-8FAA-9F634C34F5BD}" destId="{3263FB1B-4268-E347-8598-49D62317963A}" srcOrd="0" destOrd="0" presId="urn:microsoft.com/office/officeart/2005/8/layout/chevron2"/>
    <dgm:cxn modelId="{EE681B01-C9DD-FD41-B4C6-43E32C5B531F}" type="presParOf" srcId="{1E469029-D35E-7640-8FAA-9F634C34F5BD}" destId="{266D527D-F777-554D-8DF9-A9C33B108A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83D20-6EEF-8648-8818-EEAFEAB4348F}">
      <dsp:nvSpPr>
        <dsp:cNvPr id="0" name=""/>
        <dsp:cNvSpPr/>
      </dsp:nvSpPr>
      <dsp:spPr>
        <a:xfrm>
          <a:off x="0" y="73890"/>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F369FF91-D295-0C4E-8747-B3EB70F2DA3F}">
      <dsp:nvSpPr>
        <dsp:cNvPr id="0" name=""/>
        <dsp:cNvSpPr/>
      </dsp:nvSpPr>
      <dsp:spPr>
        <a:xfrm>
          <a:off x="0" y="2641"/>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Introduction and Background</a:t>
          </a:r>
        </a:p>
      </dsp:txBody>
      <dsp:txXfrm>
        <a:off x="0" y="2641"/>
        <a:ext cx="5586447" cy="900743"/>
      </dsp:txXfrm>
    </dsp:sp>
    <dsp:sp modelId="{ABA92077-1A7A-4845-9DAC-32642FCF16C3}">
      <dsp:nvSpPr>
        <dsp:cNvPr id="0" name=""/>
        <dsp:cNvSpPr/>
      </dsp:nvSpPr>
      <dsp:spPr>
        <a:xfrm>
          <a:off x="0" y="903384"/>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A04621A9-CF51-8741-82F2-99749BA99A81}">
      <dsp:nvSpPr>
        <dsp:cNvPr id="0" name=""/>
        <dsp:cNvSpPr/>
      </dsp:nvSpPr>
      <dsp:spPr>
        <a:xfrm>
          <a:off x="0" y="903384"/>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Exploratory Data Analysis</a:t>
          </a:r>
        </a:p>
      </dsp:txBody>
      <dsp:txXfrm>
        <a:off x="0" y="903384"/>
        <a:ext cx="5586447" cy="900743"/>
      </dsp:txXfrm>
    </dsp:sp>
    <dsp:sp modelId="{3A457BB3-4F5B-A842-9EAE-4C00A63D6081}">
      <dsp:nvSpPr>
        <dsp:cNvPr id="0" name=""/>
        <dsp:cNvSpPr/>
      </dsp:nvSpPr>
      <dsp:spPr>
        <a:xfrm>
          <a:off x="0" y="1804128"/>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7171275B-4A58-8D42-895D-A8A77DAEDFFD}">
      <dsp:nvSpPr>
        <dsp:cNvPr id="0" name=""/>
        <dsp:cNvSpPr/>
      </dsp:nvSpPr>
      <dsp:spPr>
        <a:xfrm>
          <a:off x="0" y="1804128"/>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Content-based Recommender System using Unsupervised Learning</a:t>
          </a:r>
        </a:p>
      </dsp:txBody>
      <dsp:txXfrm>
        <a:off x="0" y="1804128"/>
        <a:ext cx="5586447" cy="900743"/>
      </dsp:txXfrm>
    </dsp:sp>
    <dsp:sp modelId="{0F7E6BF0-48B5-0849-80D7-5D4CDFE9ACC7}">
      <dsp:nvSpPr>
        <dsp:cNvPr id="0" name=""/>
        <dsp:cNvSpPr/>
      </dsp:nvSpPr>
      <dsp:spPr>
        <a:xfrm>
          <a:off x="0" y="2704871"/>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0EF2E56F-14D4-D346-858C-0B05502FE6AD}">
      <dsp:nvSpPr>
        <dsp:cNvPr id="0" name=""/>
        <dsp:cNvSpPr/>
      </dsp:nvSpPr>
      <dsp:spPr>
        <a:xfrm>
          <a:off x="0" y="2704871"/>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Collaborative-filtering based Recommender System using Supervised learning</a:t>
          </a:r>
        </a:p>
      </dsp:txBody>
      <dsp:txXfrm>
        <a:off x="0" y="2704871"/>
        <a:ext cx="5586447" cy="900743"/>
      </dsp:txXfrm>
    </dsp:sp>
    <dsp:sp modelId="{538B62CA-8E0B-654B-A654-87052C62E65F}">
      <dsp:nvSpPr>
        <dsp:cNvPr id="0" name=""/>
        <dsp:cNvSpPr/>
      </dsp:nvSpPr>
      <dsp:spPr>
        <a:xfrm>
          <a:off x="0" y="3605614"/>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3C329F2-DBF5-2143-B7FB-268373C13FBD}">
      <dsp:nvSpPr>
        <dsp:cNvPr id="0" name=""/>
        <dsp:cNvSpPr/>
      </dsp:nvSpPr>
      <dsp:spPr>
        <a:xfrm>
          <a:off x="0" y="3605614"/>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Conclusions</a:t>
          </a:r>
        </a:p>
      </dsp:txBody>
      <dsp:txXfrm>
        <a:off x="0" y="3605614"/>
        <a:ext cx="5586447" cy="900743"/>
      </dsp:txXfrm>
    </dsp:sp>
    <dsp:sp modelId="{C955AA14-F7D1-9949-8EA3-B290DA44E9AB}">
      <dsp:nvSpPr>
        <dsp:cNvPr id="0" name=""/>
        <dsp:cNvSpPr/>
      </dsp:nvSpPr>
      <dsp:spPr>
        <a:xfrm>
          <a:off x="0" y="4506358"/>
          <a:ext cx="5586447" cy="0"/>
        </a:xfrm>
        <a:prstGeom prst="line">
          <a:avLst/>
        </a:prstGeom>
        <a:blipFill>
          <a:blip xmlns:r="http://schemas.openxmlformats.org/officeDocument/2006/relationships" r:embed="rId1">
            <a:duotone>
              <a:schemeClr val="accent3">
                <a:hueOff val="0"/>
                <a:satOff val="0"/>
                <a:lumOff val="0"/>
                <a:alphaOff val="0"/>
                <a:shade val="74000"/>
                <a:satMod val="130000"/>
                <a:lumMod val="90000"/>
              </a:schemeClr>
              <a:schemeClr val="accent3">
                <a:hueOff val="0"/>
                <a:satOff val="0"/>
                <a:lumOff val="0"/>
                <a:alphaOff val="0"/>
                <a:tint val="94000"/>
                <a:satMod val="120000"/>
                <a:lumMod val="104000"/>
              </a:schemeClr>
            </a:duotone>
          </a:blip>
          <a:tile tx="0" ty="0" sx="100000" sy="100000" flip="none" algn="tl"/>
        </a:blipFill>
        <a:ln w="9525" cap="flat" cmpd="sng" algn="ctr">
          <a:solidFill>
            <a:schemeClr val="accent3">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3">
          <a:scrgbClr r="0" g="0" b="0"/>
        </a:fillRef>
        <a:effectRef idx="2">
          <a:scrgbClr r="0" g="0" b="0"/>
        </a:effectRef>
        <a:fontRef idx="minor">
          <a:schemeClr val="lt1"/>
        </a:fontRef>
      </dsp:style>
    </dsp:sp>
    <dsp:sp modelId="{B489EDD9-0B8A-4743-9E62-A18F038D2978}">
      <dsp:nvSpPr>
        <dsp:cNvPr id="0" name=""/>
        <dsp:cNvSpPr/>
      </dsp:nvSpPr>
      <dsp:spPr>
        <a:xfrm>
          <a:off x="0" y="4506358"/>
          <a:ext cx="5586447" cy="900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Appendix</a:t>
          </a:r>
        </a:p>
      </dsp:txBody>
      <dsp:txXfrm>
        <a:off x="0" y="4506358"/>
        <a:ext cx="5586447" cy="9007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998C7A-3431-A749-892D-AB884AB79690}">
      <dsp:nvSpPr>
        <dsp:cNvPr id="0" name=""/>
        <dsp:cNvSpPr/>
      </dsp:nvSpPr>
      <dsp:spPr>
        <a:xfrm>
          <a:off x="1172" y="136221"/>
          <a:ext cx="4113793" cy="26122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CFD34-0CD5-3E46-9750-82AFA22301A7}">
      <dsp:nvSpPr>
        <dsp:cNvPr id="0" name=""/>
        <dsp:cNvSpPr/>
      </dsp:nvSpPr>
      <dsp:spPr>
        <a:xfrm>
          <a:off x="458260" y="570455"/>
          <a:ext cx="4113793" cy="26122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sz="1800" kern="1200"/>
            <a:t>My interest for next step on recommender system is to build a movie recommender system and pass through each required step in this analysis to find out the best movie recommender model</a:t>
          </a:r>
          <a:endParaRPr lang="en-US" sz="1800" kern="1200"/>
        </a:p>
      </dsp:txBody>
      <dsp:txXfrm>
        <a:off x="534770" y="646965"/>
        <a:ext cx="3960773" cy="2459238"/>
      </dsp:txXfrm>
    </dsp:sp>
    <dsp:sp modelId="{87F7F867-43ED-3B47-9882-FAE865D66E7B}">
      <dsp:nvSpPr>
        <dsp:cNvPr id="0" name=""/>
        <dsp:cNvSpPr/>
      </dsp:nvSpPr>
      <dsp:spPr>
        <a:xfrm>
          <a:off x="5029142" y="136221"/>
          <a:ext cx="4113793" cy="261225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96F03-6C07-9D41-92F0-71288B834C13}">
      <dsp:nvSpPr>
        <dsp:cNvPr id="0" name=""/>
        <dsp:cNvSpPr/>
      </dsp:nvSpPr>
      <dsp:spPr>
        <a:xfrm>
          <a:off x="5486230" y="570455"/>
          <a:ext cx="4113793" cy="261225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kumimoji="1" lang="en-US" sz="1800" kern="1200"/>
            <a:t>The features to be extracted when building such movie recommender, are not only the audience‘s interest and rating on movies, but also the audience’s features such as gender, age, education, profession,  country …etc. I think these features would also affect the audience’s movie selection and hence the recommender models should include them as part of input for training and testing.</a:t>
          </a:r>
          <a:endParaRPr lang="en-US" sz="1800" kern="1200"/>
        </a:p>
      </dsp:txBody>
      <dsp:txXfrm>
        <a:off x="5562740" y="646965"/>
        <a:ext cx="3960773" cy="2459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C3BDF-A8FC-F74B-A850-B9837182F772}">
      <dsp:nvSpPr>
        <dsp:cNvPr id="0" name=""/>
        <dsp:cNvSpPr/>
      </dsp:nvSpPr>
      <dsp:spPr>
        <a:xfrm>
          <a:off x="0" y="1620"/>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A055EF8B-5540-9447-9BA2-1C3AE947535F}">
      <dsp:nvSpPr>
        <dsp:cNvPr id="0" name=""/>
        <dsp:cNvSpPr/>
      </dsp:nvSpPr>
      <dsp:spPr>
        <a:xfrm>
          <a:off x="0" y="1620"/>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Improve learners' learning experience via helping them quickly find new interested courses and better paving their learning paths. </a:t>
          </a:r>
          <a:endParaRPr lang="en-US" sz="2300" kern="1200" dirty="0"/>
        </a:p>
      </dsp:txBody>
      <dsp:txXfrm>
        <a:off x="0" y="1620"/>
        <a:ext cx="6260113" cy="1105231"/>
      </dsp:txXfrm>
    </dsp:sp>
    <dsp:sp modelId="{B4D6261D-CBB6-E14F-8399-0A4A1FD276D6}">
      <dsp:nvSpPr>
        <dsp:cNvPr id="0" name=""/>
        <dsp:cNvSpPr/>
      </dsp:nvSpPr>
      <dsp:spPr>
        <a:xfrm>
          <a:off x="0" y="1106852"/>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D8A3C23A-9D18-E94F-807A-77EAD8165B98}">
      <dsp:nvSpPr>
        <dsp:cNvPr id="0" name=""/>
        <dsp:cNvSpPr/>
      </dsp:nvSpPr>
      <dsp:spPr>
        <a:xfrm>
          <a:off x="0" y="1106852"/>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With more learners interacting with more courses via your recommender systems, your company's revenue may also be increased. </a:t>
          </a:r>
          <a:endParaRPr lang="en-US" sz="2300" kern="1200"/>
        </a:p>
      </dsp:txBody>
      <dsp:txXfrm>
        <a:off x="0" y="1106852"/>
        <a:ext cx="6260113" cy="1105231"/>
      </dsp:txXfrm>
    </dsp:sp>
    <dsp:sp modelId="{845653A0-024E-B94F-9F92-DFB4F724D7A0}">
      <dsp:nvSpPr>
        <dsp:cNvPr id="0" name=""/>
        <dsp:cNvSpPr/>
      </dsp:nvSpPr>
      <dsp:spPr>
        <a:xfrm>
          <a:off x="0" y="2212083"/>
          <a:ext cx="6260113" cy="0"/>
        </a:xfrm>
        <a:prstGeom prst="line">
          <a:avLst/>
        </a:prstGeom>
        <a:blipFill>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w="9525" cap="flat" cmpd="sng" algn="ctr">
          <a:solidFill>
            <a:schemeClr val="dk2">
              <a:hueOff val="0"/>
              <a:satOff val="0"/>
              <a:lumOff val="0"/>
              <a:alphaOff val="0"/>
            </a:schemeClr>
          </a:solidFill>
          <a:prstDash val="solid"/>
        </a:ln>
        <a:effectLst>
          <a:outerShdw blurRad="38100" dist="25400" dir="5400000" rotWithShape="0">
            <a:srgbClr val="000000">
              <a:alpha val="60000"/>
            </a:srgbClr>
          </a:outerShdw>
        </a:effectLst>
      </dsp:spPr>
      <dsp:style>
        <a:lnRef idx="1">
          <a:scrgbClr r="0" g="0" b="0"/>
        </a:lnRef>
        <a:fillRef idx="3">
          <a:scrgbClr r="0" g="0" b="0"/>
        </a:fillRef>
        <a:effectRef idx="3">
          <a:scrgbClr r="0" g="0" b="0"/>
        </a:effectRef>
        <a:fontRef idx="minor">
          <a:schemeClr val="lt1"/>
        </a:fontRef>
      </dsp:style>
    </dsp:sp>
    <dsp:sp modelId="{7ED02EB1-8D02-FF42-933B-FEAA6CE45B56}">
      <dsp:nvSpPr>
        <dsp:cNvPr id="0" name=""/>
        <dsp:cNvSpPr/>
      </dsp:nvSpPr>
      <dsp:spPr>
        <a:xfrm>
          <a:off x="0" y="2212083"/>
          <a:ext cx="6260113" cy="1105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Mainly focus to explore and compare various machine learning models and find one with the best performance in off-line evaluations.</a:t>
          </a:r>
          <a:endParaRPr lang="en-US" sz="2300" kern="1200"/>
        </a:p>
      </dsp:txBody>
      <dsp:txXfrm>
        <a:off x="0" y="2212083"/>
        <a:ext cx="6260113" cy="1105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764C3-F2FB-4CF2-8A1C-E4E709B09B3E}">
      <dsp:nvSpPr>
        <dsp:cNvPr id="0" name=""/>
        <dsp:cNvSpPr/>
      </dsp:nvSpPr>
      <dsp:spPr>
        <a:xfrm>
          <a:off x="295617" y="1003463"/>
          <a:ext cx="420595" cy="231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96432F-092D-4D52-A14C-AA6D7E4E3412}">
      <dsp:nvSpPr>
        <dsp:cNvPr id="0" name=""/>
        <dsp:cNvSpPr/>
      </dsp:nvSpPr>
      <dsp:spPr>
        <a:xfrm>
          <a:off x="107186" y="1532164"/>
          <a:ext cx="4315781" cy="103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baseline="0" dirty="0"/>
            <a:t>The content-based recommender system is highly based on the similarity calculation among items. The similarity or closeness of items is measured based on the similarity in the content or features of those items. </a:t>
          </a:r>
          <a:endParaRPr lang="en-US" sz="1600" kern="1200" dirty="0"/>
        </a:p>
      </dsp:txBody>
      <dsp:txXfrm>
        <a:off x="107186" y="1532164"/>
        <a:ext cx="4315781" cy="1032750"/>
      </dsp:txXfrm>
    </dsp:sp>
    <dsp:sp modelId="{B6DC8483-9640-40BC-8C84-E493E8FBA7E0}">
      <dsp:nvSpPr>
        <dsp:cNvPr id="0" name=""/>
        <dsp:cNvSpPr/>
      </dsp:nvSpPr>
      <dsp:spPr>
        <a:xfrm>
          <a:off x="107186" y="2619238"/>
          <a:ext cx="4315781" cy="369"/>
        </a:xfrm>
        <a:prstGeom prst="rect">
          <a:avLst/>
        </a:prstGeom>
        <a:noFill/>
        <a:ln>
          <a:noFill/>
        </a:ln>
        <a:effectLst/>
      </dsp:spPr>
      <dsp:style>
        <a:lnRef idx="0">
          <a:scrgbClr r="0" g="0" b="0"/>
        </a:lnRef>
        <a:fillRef idx="0">
          <a:scrgbClr r="0" g="0" b="0"/>
        </a:fillRef>
        <a:effectRef idx="0">
          <a:scrgbClr r="0" g="0" b="0"/>
        </a:effectRef>
        <a:fontRef idx="minor"/>
      </dsp:style>
    </dsp:sp>
    <dsp:sp modelId="{2976EAD1-D6BA-4552-9B0F-E41F2308A987}">
      <dsp:nvSpPr>
        <dsp:cNvPr id="0" name=""/>
        <dsp:cNvSpPr/>
      </dsp:nvSpPr>
      <dsp:spPr>
        <a:xfrm>
          <a:off x="5192575" y="881197"/>
          <a:ext cx="768766" cy="72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144416-4F26-431B-B730-E7C3907E382B}">
      <dsp:nvSpPr>
        <dsp:cNvPr id="0" name=""/>
        <dsp:cNvSpPr/>
      </dsp:nvSpPr>
      <dsp:spPr>
        <a:xfrm>
          <a:off x="5178229" y="1654430"/>
          <a:ext cx="4315781" cy="103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baseline="0" dirty="0"/>
            <a:t>Next we are going to introduce using the unsupervised machine learning method to build a content-based course recommender system. The features we will use to compute the similarity will be:</a:t>
          </a:r>
          <a:endParaRPr lang="en-US" sz="1600" kern="1200" dirty="0"/>
        </a:p>
      </dsp:txBody>
      <dsp:txXfrm>
        <a:off x="5178229" y="1654430"/>
        <a:ext cx="4315781" cy="1032750"/>
      </dsp:txXfrm>
    </dsp:sp>
    <dsp:sp modelId="{1BAE8B75-A2F6-431C-8C94-62D66B828FDD}">
      <dsp:nvSpPr>
        <dsp:cNvPr id="0" name=""/>
        <dsp:cNvSpPr/>
      </dsp:nvSpPr>
      <dsp:spPr>
        <a:xfrm>
          <a:off x="5714622" y="2741529"/>
          <a:ext cx="3509939" cy="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baseline="0" dirty="0"/>
            <a:t>Course genres</a:t>
          </a:r>
          <a:endParaRPr lang="en-US" sz="1600" kern="1200" dirty="0"/>
        </a:p>
        <a:p>
          <a:pPr marL="0" lvl="0" indent="0" algn="l" defTabSz="711200">
            <a:lnSpc>
              <a:spcPct val="90000"/>
            </a:lnSpc>
            <a:spcBef>
              <a:spcPct val="0"/>
            </a:spcBef>
            <a:spcAft>
              <a:spcPct val="35000"/>
            </a:spcAft>
            <a:buFont typeface="Arial" panose="020B0604020202020204" pitchFamily="34" charset="0"/>
            <a:buNone/>
          </a:pPr>
          <a:r>
            <a:rPr kumimoji="1" lang="en-US" sz="1600" kern="1200" baseline="0"/>
            <a:t>User interest</a:t>
          </a:r>
          <a:endParaRPr lang="en-US" sz="1600" kern="1200"/>
        </a:p>
        <a:p>
          <a:pPr marL="0" lvl="0" indent="0" algn="l" defTabSz="711200">
            <a:lnSpc>
              <a:spcPct val="90000"/>
            </a:lnSpc>
            <a:spcBef>
              <a:spcPct val="0"/>
            </a:spcBef>
            <a:spcAft>
              <a:spcPct val="35000"/>
            </a:spcAft>
            <a:buFont typeface="Arial" panose="020B0604020202020204" pitchFamily="34" charset="0"/>
            <a:buNone/>
          </a:pPr>
          <a:r>
            <a:rPr lang="en-US" sz="1600" kern="1200" baseline="0" dirty="0" err="1"/>
            <a:t>BoW</a:t>
          </a:r>
          <a:r>
            <a:rPr lang="en-US" sz="1600" kern="1200" baseline="0" dirty="0"/>
            <a:t> value (numeric feature vector transformed from course textual content)</a:t>
          </a:r>
          <a:endParaRPr lang="en-US" sz="1600" kern="1200" dirty="0"/>
        </a:p>
      </dsp:txBody>
      <dsp:txXfrm>
        <a:off x="5714622" y="2741529"/>
        <a:ext cx="3509939" cy="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4F90D-FBD2-5646-8F28-089926749C50}">
      <dsp:nvSpPr>
        <dsp:cNvPr id="0" name=""/>
        <dsp:cNvSpPr/>
      </dsp:nvSpPr>
      <dsp:spPr>
        <a:xfrm rot="5400000">
          <a:off x="-221299" y="224057"/>
          <a:ext cx="1475333" cy="1032733"/>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Load</a:t>
          </a:r>
        </a:p>
      </dsp:txBody>
      <dsp:txXfrm rot="-5400000">
        <a:off x="2" y="519124"/>
        <a:ext cx="1032733" cy="442600"/>
      </dsp:txXfrm>
    </dsp:sp>
    <dsp:sp modelId="{5D077147-C34D-5C45-AA1C-269BC3C80ACF}">
      <dsp:nvSpPr>
        <dsp:cNvPr id="0" name=""/>
        <dsp:cNvSpPr/>
      </dsp:nvSpPr>
      <dsp:spPr>
        <a:xfrm rot="5400000">
          <a:off x="5301033" y="-4265542"/>
          <a:ext cx="958966" cy="9495566"/>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course genre </a:t>
          </a:r>
          <a:r>
            <a:rPr lang="en-US" sz="1400" kern="1200" dirty="0" err="1">
              <a:solidFill>
                <a:schemeClr val="tx1"/>
              </a:solidFill>
            </a:rPr>
            <a:t>dataframe</a:t>
          </a:r>
          <a:r>
            <a:rPr lang="en-US" sz="1400" kern="1200" dirty="0">
              <a:solidFill>
                <a:schemeClr val="tx1"/>
              </a:solidFill>
            </a:rPr>
            <a:t>: contains course id, course title, course attributes</a:t>
          </a:r>
        </a:p>
        <a:p>
          <a:pPr marL="228600" lvl="2" indent="-114300" algn="l" defTabSz="622300">
            <a:lnSpc>
              <a:spcPct val="90000"/>
            </a:lnSpc>
            <a:spcBef>
              <a:spcPct val="0"/>
            </a:spcBef>
            <a:spcAft>
              <a:spcPct val="15000"/>
            </a:spcAft>
            <a:buChar char="•"/>
          </a:pPr>
          <a:r>
            <a:rPr lang="en-US" sz="1400" kern="1200">
              <a:solidFill>
                <a:schemeClr val="tx1"/>
              </a:solidFill>
            </a:rPr>
            <a:t>Load user profile dataframe: contains course interest for each user</a:t>
          </a:r>
        </a:p>
        <a:p>
          <a:pPr marL="228600" lvl="2" indent="-114300" algn="l" defTabSz="622300">
            <a:lnSpc>
              <a:spcPct val="90000"/>
            </a:lnSpc>
            <a:spcBef>
              <a:spcPct val="0"/>
            </a:spcBef>
            <a:spcAft>
              <a:spcPct val="15000"/>
            </a:spcAft>
            <a:buChar char="•"/>
          </a:pPr>
          <a:r>
            <a:rPr lang="en-US" sz="1400" kern="1200">
              <a:solidFill>
                <a:schemeClr val="tx1"/>
              </a:solidFill>
            </a:rPr>
            <a:t>Load test dataframe: contains users to whom we want to make recommendation</a:t>
          </a:r>
        </a:p>
      </dsp:txBody>
      <dsp:txXfrm rot="-5400000">
        <a:off x="1032734" y="49570"/>
        <a:ext cx="9448753" cy="865340"/>
      </dsp:txXfrm>
    </dsp:sp>
    <dsp:sp modelId="{A54C65FD-5E80-434A-8434-C6C0BB76E8A3}">
      <dsp:nvSpPr>
        <dsp:cNvPr id="0" name=""/>
        <dsp:cNvSpPr/>
      </dsp:nvSpPr>
      <dsp:spPr>
        <a:xfrm rot="5400000">
          <a:off x="-221299" y="1555008"/>
          <a:ext cx="1475333" cy="1032733"/>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Process</a:t>
          </a:r>
        </a:p>
      </dsp:txBody>
      <dsp:txXfrm rot="-5400000">
        <a:off x="2" y="1850075"/>
        <a:ext cx="1032733" cy="442600"/>
      </dsp:txXfrm>
    </dsp:sp>
    <dsp:sp modelId="{6E5D69EC-8B1E-E84E-8F60-5D17C521E498}">
      <dsp:nvSpPr>
        <dsp:cNvPr id="0" name=""/>
        <dsp:cNvSpPr/>
      </dsp:nvSpPr>
      <dsp:spPr>
        <a:xfrm rot="5400000">
          <a:off x="5301033" y="-2934592"/>
          <a:ext cx="958966" cy="9495566"/>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Process features</a:t>
          </a:r>
        </a:p>
        <a:p>
          <a:pPr marL="228600" lvl="2" indent="-114300" algn="l" defTabSz="622300">
            <a:lnSpc>
              <a:spcPct val="90000"/>
            </a:lnSpc>
            <a:spcBef>
              <a:spcPct val="0"/>
            </a:spcBef>
            <a:spcAft>
              <a:spcPct val="15000"/>
            </a:spcAft>
            <a:buChar char="•"/>
          </a:pPr>
          <a:r>
            <a:rPr lang="en-US" sz="1400" kern="1200">
              <a:solidFill>
                <a:schemeClr val="tx1"/>
              </a:solidFill>
            </a:rPr>
            <a:t>Create user profile vector based on course genre and rating</a:t>
          </a:r>
        </a:p>
        <a:p>
          <a:pPr marL="228600" lvl="2" indent="-114300" algn="l" defTabSz="622300">
            <a:lnSpc>
              <a:spcPct val="90000"/>
            </a:lnSpc>
            <a:spcBef>
              <a:spcPct val="0"/>
            </a:spcBef>
            <a:spcAft>
              <a:spcPct val="15000"/>
            </a:spcAft>
            <a:buChar char="•"/>
          </a:pPr>
          <a:r>
            <a:rPr lang="en-US" sz="1400" kern="1200" dirty="0">
              <a:solidFill>
                <a:schemeClr val="tx1"/>
              </a:solidFill>
            </a:rPr>
            <a:t>Create list of unenrolled courses for each user</a:t>
          </a:r>
        </a:p>
        <a:p>
          <a:pPr marL="228600" lvl="2" indent="-114300" algn="l" defTabSz="622300">
            <a:lnSpc>
              <a:spcPct val="90000"/>
            </a:lnSpc>
            <a:spcBef>
              <a:spcPct val="0"/>
            </a:spcBef>
            <a:spcAft>
              <a:spcPct val="15000"/>
            </a:spcAft>
            <a:buChar char="•"/>
          </a:pPr>
          <a:r>
            <a:rPr lang="en-US" sz="1400" kern="1200" dirty="0">
              <a:solidFill>
                <a:schemeClr val="tx1"/>
              </a:solidFill>
            </a:rPr>
            <a:t>With respective of each user, create course genre vector for each unenrolled course</a:t>
          </a:r>
        </a:p>
      </dsp:txBody>
      <dsp:txXfrm rot="-5400000">
        <a:off x="1032734" y="1380520"/>
        <a:ext cx="9448753" cy="865340"/>
      </dsp:txXfrm>
    </dsp:sp>
    <dsp:sp modelId="{B0827CEA-55D5-EB4E-B6CB-9A965EB59AA2}">
      <dsp:nvSpPr>
        <dsp:cNvPr id="0" name=""/>
        <dsp:cNvSpPr/>
      </dsp:nvSpPr>
      <dsp:spPr>
        <a:xfrm rot="5400000">
          <a:off x="-221299" y="2885958"/>
          <a:ext cx="1475333" cy="1032733"/>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Compute</a:t>
          </a:r>
        </a:p>
      </dsp:txBody>
      <dsp:txXfrm rot="-5400000">
        <a:off x="2" y="3181025"/>
        <a:ext cx="1032733" cy="442600"/>
      </dsp:txXfrm>
    </dsp:sp>
    <dsp:sp modelId="{5C036817-5031-C246-8B4F-F997339C6014}">
      <dsp:nvSpPr>
        <dsp:cNvPr id="0" name=""/>
        <dsp:cNvSpPr/>
      </dsp:nvSpPr>
      <dsp:spPr>
        <a:xfrm rot="5400000">
          <a:off x="5301033" y="-1603641"/>
          <a:ext cx="958966" cy="9495566"/>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Compute recommendation score</a:t>
          </a:r>
        </a:p>
        <a:p>
          <a:pPr marL="228600" lvl="2" indent="-114300" algn="l" defTabSz="622300">
            <a:lnSpc>
              <a:spcPct val="90000"/>
            </a:lnSpc>
            <a:spcBef>
              <a:spcPct val="0"/>
            </a:spcBef>
            <a:spcAft>
              <a:spcPct val="15000"/>
            </a:spcAft>
            <a:buChar char="•"/>
          </a:pPr>
          <a:r>
            <a:rPr lang="en-US" sz="1400" kern="1200" dirty="0">
              <a:solidFill>
                <a:schemeClr val="tx1"/>
              </a:solidFill>
            </a:rPr>
            <a:t>Calculate recommendation score by using dot product between user profile vector for a single user and the course genre vector for a specific enrolled course</a:t>
          </a:r>
        </a:p>
      </dsp:txBody>
      <dsp:txXfrm rot="-5400000">
        <a:off x="1032734" y="2711471"/>
        <a:ext cx="9448753" cy="865340"/>
      </dsp:txXfrm>
    </dsp:sp>
    <dsp:sp modelId="{73E80B30-4B3F-D740-96D1-BDA3D5113934}">
      <dsp:nvSpPr>
        <dsp:cNvPr id="0" name=""/>
        <dsp:cNvSpPr/>
      </dsp:nvSpPr>
      <dsp:spPr>
        <a:xfrm rot="5400000">
          <a:off x="-221299" y="4216909"/>
          <a:ext cx="1475333" cy="1032733"/>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Recommend</a:t>
          </a:r>
        </a:p>
      </dsp:txBody>
      <dsp:txXfrm rot="-5400000">
        <a:off x="2" y="4511976"/>
        <a:ext cx="1032733" cy="442600"/>
      </dsp:txXfrm>
    </dsp:sp>
    <dsp:sp modelId="{223B4CA6-C813-F146-B336-472ECA34D944}">
      <dsp:nvSpPr>
        <dsp:cNvPr id="0" name=""/>
        <dsp:cNvSpPr/>
      </dsp:nvSpPr>
      <dsp:spPr>
        <a:xfrm rot="5400000">
          <a:off x="5301033" y="-272690"/>
          <a:ext cx="958966" cy="9495566"/>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Recommend courses</a:t>
          </a:r>
        </a:p>
        <a:p>
          <a:pPr marL="228600" lvl="2" indent="-114300" algn="l" defTabSz="622300">
            <a:lnSpc>
              <a:spcPct val="90000"/>
            </a:lnSpc>
            <a:spcBef>
              <a:spcPct val="0"/>
            </a:spcBef>
            <a:spcAft>
              <a:spcPct val="15000"/>
            </a:spcAft>
            <a:buChar char="•"/>
          </a:pPr>
          <a:r>
            <a:rPr lang="en-US" sz="1400" kern="1200" dirty="0">
              <a:solidFill>
                <a:schemeClr val="tx1"/>
              </a:solidFill>
            </a:rPr>
            <a:t>Find the course with recommendation score greater than threshold (10) and add the course to the recommendation</a:t>
          </a:r>
        </a:p>
        <a:p>
          <a:pPr marL="228600" lvl="2" indent="-114300" algn="l" defTabSz="622300">
            <a:lnSpc>
              <a:spcPct val="90000"/>
            </a:lnSpc>
            <a:spcBef>
              <a:spcPct val="0"/>
            </a:spcBef>
            <a:spcAft>
              <a:spcPct val="15000"/>
            </a:spcAft>
            <a:buChar char="•"/>
          </a:pPr>
          <a:r>
            <a:rPr lang="en-US" sz="1400" kern="1200" dirty="0">
              <a:solidFill>
                <a:schemeClr val="tx1"/>
              </a:solidFill>
            </a:rPr>
            <a:t>Count recommended courses for each user. If the count is greater than 20, remove those courses with low count of enrollments, i.e. the enrollment count is NOT on top-20.</a:t>
          </a:r>
        </a:p>
      </dsp:txBody>
      <dsp:txXfrm rot="-5400000">
        <a:off x="1032734" y="4042422"/>
        <a:ext cx="9448753" cy="865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218252" y="312010"/>
          <a:ext cx="1455015" cy="1018511"/>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600" kern="1200" dirty="0">
            <a:solidFill>
              <a:schemeClr val="bg1"/>
            </a:solidFill>
          </a:endParaRPr>
        </a:p>
      </dsp:txBody>
      <dsp:txXfrm rot="-5400000">
        <a:off x="1" y="603014"/>
        <a:ext cx="1018511" cy="436504"/>
      </dsp:txXfrm>
    </dsp:sp>
    <dsp:sp modelId="{14D14C00-F1D1-D340-87D6-BB07AA3C0F0D}">
      <dsp:nvSpPr>
        <dsp:cNvPr id="0" name=""/>
        <dsp:cNvSpPr/>
      </dsp:nvSpPr>
      <dsp:spPr>
        <a:xfrm rot="5400000">
          <a:off x="5163428" y="-4139077"/>
          <a:ext cx="1121596" cy="9411430"/>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Load 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Load the dataframe of pre-made course similarity matrix</a:t>
          </a:r>
        </a:p>
        <a:p>
          <a:pPr marL="228600" lvl="2" indent="-114300" algn="l" defTabSz="622300">
            <a:lnSpc>
              <a:spcPct val="90000"/>
            </a:lnSpc>
            <a:spcBef>
              <a:spcPct val="0"/>
            </a:spcBef>
            <a:spcAft>
              <a:spcPct val="15000"/>
            </a:spcAft>
            <a:buChar char="•"/>
          </a:pPr>
          <a:r>
            <a:rPr lang="en-US" sz="1400" kern="1200">
              <a:solidFill>
                <a:schemeClr val="tx1"/>
              </a:solidFill>
            </a:rPr>
            <a:t>Load the test dataframe: contains users to whom we will make recommendation of new courses</a:t>
          </a:r>
        </a:p>
        <a:p>
          <a:pPr marL="228600" lvl="2" indent="-114300" algn="l" defTabSz="622300">
            <a:lnSpc>
              <a:spcPct val="90000"/>
            </a:lnSpc>
            <a:spcBef>
              <a:spcPct val="0"/>
            </a:spcBef>
            <a:spcAft>
              <a:spcPct val="15000"/>
            </a:spcAft>
            <a:buChar char="•"/>
          </a:pPr>
          <a:r>
            <a:rPr lang="en-US" sz="1400" kern="1200">
              <a:solidFill>
                <a:schemeClr val="tx1"/>
              </a:solidFill>
            </a:rPr>
            <a:t>Load the dataframe of course content, contains user id and the user’s enrolled courses’ id, title, description</a:t>
          </a:r>
          <a:endParaRPr lang="en-US" sz="1400"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course </a:t>
          </a:r>
          <a:r>
            <a:rPr lang="en-US" sz="1400" kern="1200" dirty="0" err="1">
              <a:solidFill>
                <a:schemeClr val="tx1"/>
              </a:solidFill>
            </a:rPr>
            <a:t>BoW</a:t>
          </a:r>
          <a:r>
            <a:rPr lang="en-US" sz="1400" kern="1200" dirty="0">
              <a:solidFill>
                <a:schemeClr val="tx1"/>
              </a:solidFill>
            </a:rPr>
            <a:t>, contains course index, course id, tokens of each course, and the bow value of each token</a:t>
          </a:r>
          <a:endParaRPr lang="zh-TW" altLang="en-US" sz="1400" kern="1200" dirty="0">
            <a:solidFill>
              <a:schemeClr val="tx1"/>
            </a:solidFill>
          </a:endParaRPr>
        </a:p>
      </dsp:txBody>
      <dsp:txXfrm rot="-5400000">
        <a:off x="1018511" y="60592"/>
        <a:ext cx="9356678" cy="1012092"/>
      </dsp:txXfrm>
    </dsp:sp>
    <dsp:sp modelId="{21225EDD-7908-054E-93BD-4D9A493BCB41}">
      <dsp:nvSpPr>
        <dsp:cNvPr id="0" name=""/>
        <dsp:cNvSpPr/>
      </dsp:nvSpPr>
      <dsp:spPr>
        <a:xfrm rot="5400000">
          <a:off x="-218252" y="1702263"/>
          <a:ext cx="1455015" cy="1018511"/>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Process</a:t>
          </a:r>
        </a:p>
      </dsp:txBody>
      <dsp:txXfrm rot="-5400000">
        <a:off x="1" y="1993267"/>
        <a:ext cx="1018511" cy="436504"/>
      </dsp:txXfrm>
    </dsp:sp>
    <dsp:sp modelId="{EDDB2E32-7A25-594B-9314-341045045668}">
      <dsp:nvSpPr>
        <dsp:cNvPr id="0" name=""/>
        <dsp:cNvSpPr/>
      </dsp:nvSpPr>
      <dsp:spPr>
        <a:xfrm rot="5400000">
          <a:off x="5176309" y="-2748824"/>
          <a:ext cx="1095833" cy="9411430"/>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Process features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Visualize the similarity matrix of the dataframe by heatmap. The heatmap shows many hot spots which indicate many courses are similar each other. Hence, it is possible to build the recommender system based on course similarity</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For each user, create the list of enrolled courses and the list of unenrolled courses</a:t>
          </a:r>
        </a:p>
        <a:p>
          <a:pPr marL="228600" lvl="2" indent="-114300" algn="l" defTabSz="622300">
            <a:lnSpc>
              <a:spcPct val="90000"/>
            </a:lnSpc>
            <a:spcBef>
              <a:spcPct val="0"/>
            </a:spcBef>
            <a:spcAft>
              <a:spcPct val="15000"/>
            </a:spcAft>
            <a:buChar char="•"/>
          </a:pPr>
          <a:r>
            <a:rPr lang="en-US" sz="1400" kern="1200" dirty="0">
              <a:solidFill>
                <a:schemeClr val="tx1"/>
              </a:solidFill>
            </a:rPr>
            <a:t>Create mapping from course index to course id and from course id to course index, for convenience of query on similarity matrix</a:t>
          </a:r>
        </a:p>
      </dsp:txBody>
      <dsp:txXfrm rot="-5400000">
        <a:off x="1018511" y="1462468"/>
        <a:ext cx="9357936" cy="988845"/>
      </dsp:txXfrm>
    </dsp:sp>
    <dsp:sp modelId="{18648A75-EBC4-9341-BC2B-8959EF441FE3}">
      <dsp:nvSpPr>
        <dsp:cNvPr id="0" name=""/>
        <dsp:cNvSpPr/>
      </dsp:nvSpPr>
      <dsp:spPr>
        <a:xfrm rot="5400000">
          <a:off x="-218252" y="3017480"/>
          <a:ext cx="1455015" cy="1018511"/>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Compute</a:t>
          </a:r>
          <a:endParaRPr lang="en-US" sz="1600" kern="1200" dirty="0">
            <a:solidFill>
              <a:schemeClr val="bg1"/>
            </a:solidFill>
          </a:endParaRPr>
        </a:p>
      </dsp:txBody>
      <dsp:txXfrm rot="-5400000">
        <a:off x="1" y="3308484"/>
        <a:ext cx="1018511" cy="436504"/>
      </dsp:txXfrm>
    </dsp:sp>
    <dsp:sp modelId="{6CA1BD58-CCF1-2444-BE4B-5CBB94FF7AAC}">
      <dsp:nvSpPr>
        <dsp:cNvPr id="0" name=""/>
        <dsp:cNvSpPr/>
      </dsp:nvSpPr>
      <dsp:spPr>
        <a:xfrm rot="5400000">
          <a:off x="5251346" y="-1433607"/>
          <a:ext cx="945760" cy="9411430"/>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Compute similarity score</a:t>
          </a:r>
        </a:p>
        <a:p>
          <a:pPr marL="228600" lvl="2" indent="-114300" algn="l" defTabSz="622300">
            <a:lnSpc>
              <a:spcPct val="90000"/>
            </a:lnSpc>
            <a:spcBef>
              <a:spcPct val="0"/>
            </a:spcBef>
            <a:spcAft>
              <a:spcPct val="15000"/>
            </a:spcAft>
            <a:buChar char="•"/>
          </a:pPr>
          <a:r>
            <a:rPr lang="en-US" sz="1400" kern="1200" dirty="0">
              <a:solidFill>
                <a:schemeClr val="tx1"/>
              </a:solidFill>
            </a:rPr>
            <a:t>For each enrolled and unenrolled course, find its 2 indices (row and column) based on course id and then based on its indices to query its similarity matrix</a:t>
          </a:r>
        </a:p>
        <a:p>
          <a:pPr marL="228600" lvl="2" indent="-114300" algn="l" defTabSz="622300">
            <a:lnSpc>
              <a:spcPct val="90000"/>
            </a:lnSpc>
            <a:spcBef>
              <a:spcPct val="0"/>
            </a:spcBef>
            <a:spcAft>
              <a:spcPct val="15000"/>
            </a:spcAft>
            <a:buChar char="•"/>
          </a:pPr>
          <a:r>
            <a:rPr lang="en-US" sz="1400" kern="1200">
              <a:solidFill>
                <a:schemeClr val="tx1"/>
              </a:solidFill>
            </a:rPr>
            <a:t>For each user, iterate each unenrolled course and compute its similarity to each enrolled course based on the course’s similarity matrix. </a:t>
          </a:r>
          <a:endParaRPr lang="zh-TW" altLang="en-US" sz="1400" kern="1200">
            <a:solidFill>
              <a:schemeClr val="tx1"/>
            </a:solidFill>
          </a:endParaRPr>
        </a:p>
      </dsp:txBody>
      <dsp:txXfrm rot="-5400000">
        <a:off x="1018511" y="2845396"/>
        <a:ext cx="9365262" cy="853424"/>
      </dsp:txXfrm>
    </dsp:sp>
    <dsp:sp modelId="{3263FB1B-4268-E347-8598-49D62317963A}">
      <dsp:nvSpPr>
        <dsp:cNvPr id="0" name=""/>
        <dsp:cNvSpPr/>
      </dsp:nvSpPr>
      <dsp:spPr>
        <a:xfrm rot="5400000">
          <a:off x="-218252" y="4332696"/>
          <a:ext cx="1455015" cy="101851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Recommend</a:t>
          </a:r>
          <a:endParaRPr lang="en-US" sz="1600" kern="1200" dirty="0">
            <a:solidFill>
              <a:schemeClr val="bg1"/>
            </a:solidFill>
          </a:endParaRPr>
        </a:p>
      </dsp:txBody>
      <dsp:txXfrm rot="-5400000">
        <a:off x="1" y="4623700"/>
        <a:ext cx="1018511" cy="436504"/>
      </dsp:txXfrm>
    </dsp:sp>
    <dsp:sp modelId="{266D527D-F777-554D-8DF9-A9C33B108ADA}">
      <dsp:nvSpPr>
        <dsp:cNvPr id="0" name=""/>
        <dsp:cNvSpPr/>
      </dsp:nvSpPr>
      <dsp:spPr>
        <a:xfrm rot="5400000">
          <a:off x="5251346" y="-118390"/>
          <a:ext cx="945760" cy="9411430"/>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Recommend courses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a:solidFill>
                <a:schemeClr val="tx1"/>
              </a:solidFill>
            </a:rPr>
            <a:t>Find the course with similarity score greater than threshold (0.6) and add the course to the recommendation</a:t>
          </a:r>
        </a:p>
        <a:p>
          <a:pPr marL="228600" lvl="2" indent="-114300" algn="l" defTabSz="622300">
            <a:lnSpc>
              <a:spcPct val="90000"/>
            </a:lnSpc>
            <a:spcBef>
              <a:spcPct val="0"/>
            </a:spcBef>
            <a:spcAft>
              <a:spcPct val="15000"/>
            </a:spcAft>
            <a:buChar char="•"/>
          </a:pPr>
          <a:r>
            <a:rPr lang="en-US" sz="1400" kern="1200">
              <a:solidFill>
                <a:schemeClr val="tx1"/>
              </a:solidFill>
            </a:rPr>
            <a:t>Count recommended courses for each user. If the count is greater than 20, remove courses with low similarity score, i.e. the similarity score is NOT on top-20.</a:t>
          </a:r>
          <a:endParaRPr lang="en-US" sz="1400" kern="1200" dirty="0">
            <a:solidFill>
              <a:schemeClr val="tx1"/>
            </a:solidFill>
          </a:endParaRPr>
        </a:p>
      </dsp:txBody>
      <dsp:txXfrm rot="-5400000">
        <a:off x="1018511" y="4160613"/>
        <a:ext cx="9365262" cy="8534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99543" y="208238"/>
          <a:ext cx="1330289" cy="931202"/>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Load</a:t>
          </a:r>
          <a:endParaRPr lang="en-US" sz="1600" kern="1200" dirty="0">
            <a:solidFill>
              <a:schemeClr val="bg1"/>
            </a:solidFill>
          </a:endParaRPr>
        </a:p>
      </dsp:txBody>
      <dsp:txXfrm rot="-5400000">
        <a:off x="1" y="474295"/>
        <a:ext cx="931202" cy="399087"/>
      </dsp:txXfrm>
    </dsp:sp>
    <dsp:sp modelId="{14D14C00-F1D1-D340-87D6-BB07AA3C0F0D}">
      <dsp:nvSpPr>
        <dsp:cNvPr id="0" name=""/>
        <dsp:cNvSpPr/>
      </dsp:nvSpPr>
      <dsp:spPr>
        <a:xfrm rot="5400000">
          <a:off x="5300720" y="-4362223"/>
          <a:ext cx="867489" cy="9606526"/>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user profile: contains each user’s interested areas and ratings</a:t>
          </a:r>
        </a:p>
        <a:p>
          <a:pPr marL="228600" lvl="2" indent="-114300" algn="l" defTabSz="622300">
            <a:lnSpc>
              <a:spcPct val="90000"/>
            </a:lnSpc>
            <a:spcBef>
              <a:spcPct val="0"/>
            </a:spcBef>
            <a:spcAft>
              <a:spcPct val="15000"/>
            </a:spcAft>
            <a:buChar char="•"/>
          </a:pPr>
          <a:r>
            <a:rPr lang="en-US" sz="1400" kern="1200" dirty="0">
              <a:solidFill>
                <a:schemeClr val="tx1"/>
              </a:solidFill>
            </a:rPr>
            <a:t>Load the test </a:t>
          </a:r>
          <a:r>
            <a:rPr lang="en-US" sz="1400" kern="1200" dirty="0" err="1">
              <a:solidFill>
                <a:schemeClr val="tx1"/>
              </a:solidFill>
            </a:rPr>
            <a:t>dataframe</a:t>
          </a:r>
          <a:r>
            <a:rPr lang="en-US" sz="1400" kern="1200" dirty="0">
              <a:solidFill>
                <a:schemeClr val="tx1"/>
              </a:solidFill>
            </a:rPr>
            <a:t>: contains users to whom we will make recommendation of new courses</a:t>
          </a:r>
        </a:p>
      </dsp:txBody>
      <dsp:txXfrm rot="-5400000">
        <a:off x="931202" y="49642"/>
        <a:ext cx="9564179" cy="782795"/>
      </dsp:txXfrm>
    </dsp:sp>
    <dsp:sp modelId="{F60CE76C-1227-C945-B9FB-88DEA876F910}">
      <dsp:nvSpPr>
        <dsp:cNvPr id="0" name=""/>
        <dsp:cNvSpPr/>
      </dsp:nvSpPr>
      <dsp:spPr>
        <a:xfrm rot="5400000">
          <a:off x="-199543" y="1401341"/>
          <a:ext cx="1330289" cy="931202"/>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Process</a:t>
          </a:r>
        </a:p>
      </dsp:txBody>
      <dsp:txXfrm rot="-5400000">
        <a:off x="1" y="1667398"/>
        <a:ext cx="931202" cy="399087"/>
      </dsp:txXfrm>
    </dsp:sp>
    <dsp:sp modelId="{98497DEC-009B-6B40-AD63-82D0531F18AB}">
      <dsp:nvSpPr>
        <dsp:cNvPr id="0" name=""/>
        <dsp:cNvSpPr/>
      </dsp:nvSpPr>
      <dsp:spPr>
        <a:xfrm rot="5400000">
          <a:off x="5302121" y="-3169120"/>
          <a:ext cx="864687" cy="9606526"/>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Process features</a:t>
          </a:r>
        </a:p>
        <a:p>
          <a:pPr marL="228600" lvl="2" indent="-114300" algn="l" defTabSz="622300">
            <a:lnSpc>
              <a:spcPct val="90000"/>
            </a:lnSpc>
            <a:spcBef>
              <a:spcPct val="0"/>
            </a:spcBef>
            <a:spcAft>
              <a:spcPct val="15000"/>
            </a:spcAft>
            <a:buChar char="•"/>
          </a:pPr>
          <a:r>
            <a:rPr lang="en-US" sz="1400" kern="1200" dirty="0" err="1">
              <a:solidFill>
                <a:schemeClr val="tx1"/>
              </a:solidFill>
            </a:rPr>
            <a:t>Nomalize</a:t>
          </a:r>
          <a:r>
            <a:rPr lang="en-US" sz="1400" kern="1200" dirty="0">
              <a:solidFill>
                <a:schemeClr val="tx1"/>
              </a:solidFill>
            </a:rPr>
            <a:t> the user profile features using </a:t>
          </a:r>
          <a:r>
            <a:rPr lang="en-US" sz="1400" kern="1200" dirty="0" err="1">
              <a:solidFill>
                <a:schemeClr val="tx1"/>
              </a:solidFill>
            </a:rPr>
            <a:t>StandardScalere</a:t>
          </a:r>
          <a:r>
            <a:rPr lang="en-US" sz="1400" kern="1200" dirty="0">
              <a:solidFill>
                <a:schemeClr val="tx1"/>
              </a:solidFill>
            </a:rPr>
            <a:t>()</a:t>
          </a:r>
        </a:p>
        <a:p>
          <a:pPr marL="228600" lvl="2" indent="-114300" algn="l" defTabSz="622300">
            <a:lnSpc>
              <a:spcPct val="90000"/>
            </a:lnSpc>
            <a:spcBef>
              <a:spcPct val="0"/>
            </a:spcBef>
            <a:spcAft>
              <a:spcPct val="15000"/>
            </a:spcAft>
            <a:buChar char="•"/>
          </a:pPr>
          <a:r>
            <a:rPr lang="en-US" sz="1400" kern="1200" dirty="0">
              <a:solidFill>
                <a:schemeClr val="tx1"/>
              </a:solidFill>
            </a:rPr>
            <a:t>Visualize the correlation among user profile features</a:t>
          </a:r>
        </a:p>
        <a:p>
          <a:pPr marL="228600" lvl="2" indent="-114300" algn="l" defTabSz="622300">
            <a:lnSpc>
              <a:spcPct val="90000"/>
            </a:lnSpc>
            <a:spcBef>
              <a:spcPct val="0"/>
            </a:spcBef>
            <a:spcAft>
              <a:spcPct val="15000"/>
            </a:spcAft>
            <a:buChar char="•"/>
          </a:pPr>
          <a:r>
            <a:rPr lang="en-US" sz="1400" kern="1200" dirty="0">
              <a:solidFill>
                <a:schemeClr val="tx1"/>
              </a:solidFill>
            </a:rPr>
            <a:t>Apply </a:t>
          </a:r>
          <a:r>
            <a:rPr lang="en-US" sz="1400" kern="1200" dirty="0" err="1">
              <a:solidFill>
                <a:schemeClr val="tx1"/>
              </a:solidFill>
            </a:rPr>
            <a:t>GridSearch</a:t>
          </a:r>
          <a:r>
            <a:rPr lang="en-US" sz="1400" kern="1200" dirty="0">
              <a:solidFill>
                <a:schemeClr val="tx1"/>
              </a:solidFill>
            </a:rPr>
            <a:t> to get the optimized hyper parameters: </a:t>
          </a:r>
          <a:r>
            <a:rPr lang="en-US" sz="1400" kern="1200" dirty="0" err="1">
              <a:solidFill>
                <a:schemeClr val="tx1"/>
              </a:solidFill>
            </a:rPr>
            <a:t>n_cluster</a:t>
          </a:r>
          <a:r>
            <a:rPr lang="en-US" sz="1400" kern="1200" dirty="0">
              <a:solidFill>
                <a:schemeClr val="tx1"/>
              </a:solidFill>
            </a:rPr>
            <a:t> for </a:t>
          </a:r>
          <a:r>
            <a:rPr lang="en-US" sz="1400" kern="1200" dirty="0" err="1">
              <a:solidFill>
                <a:schemeClr val="tx1"/>
              </a:solidFill>
            </a:rPr>
            <a:t>Kmeans</a:t>
          </a:r>
          <a:r>
            <a:rPr lang="en-US" sz="1400" kern="1200" dirty="0">
              <a:solidFill>
                <a:schemeClr val="tx1"/>
              </a:solidFill>
            </a:rPr>
            <a:t>() and </a:t>
          </a:r>
          <a:r>
            <a:rPr lang="en-US" sz="1400" kern="1200" dirty="0" err="1">
              <a:solidFill>
                <a:schemeClr val="tx1"/>
              </a:solidFill>
            </a:rPr>
            <a:t>n_component</a:t>
          </a:r>
          <a:r>
            <a:rPr lang="en-US" sz="1400" kern="1200" dirty="0">
              <a:solidFill>
                <a:schemeClr val="tx1"/>
              </a:solidFill>
            </a:rPr>
            <a:t> for PCA()</a:t>
          </a:r>
        </a:p>
      </dsp:txBody>
      <dsp:txXfrm rot="-5400000">
        <a:off x="931202" y="1244010"/>
        <a:ext cx="9564315" cy="780265"/>
      </dsp:txXfrm>
    </dsp:sp>
    <dsp:sp modelId="{21225EDD-7908-054E-93BD-4D9A493BCB41}">
      <dsp:nvSpPr>
        <dsp:cNvPr id="0" name=""/>
        <dsp:cNvSpPr/>
      </dsp:nvSpPr>
      <dsp:spPr>
        <a:xfrm rot="5400000">
          <a:off x="-199543" y="2602105"/>
          <a:ext cx="1330289" cy="931202"/>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Cluster</a:t>
          </a:r>
        </a:p>
      </dsp:txBody>
      <dsp:txXfrm rot="-5400000">
        <a:off x="1" y="2868162"/>
        <a:ext cx="931202" cy="399087"/>
      </dsp:txXfrm>
    </dsp:sp>
    <dsp:sp modelId="{EDDB2E32-7A25-594B-9314-341045045668}">
      <dsp:nvSpPr>
        <dsp:cNvPr id="0" name=""/>
        <dsp:cNvSpPr/>
      </dsp:nvSpPr>
      <dsp:spPr>
        <a:xfrm rot="5400000">
          <a:off x="5294460" y="-1968356"/>
          <a:ext cx="880010" cy="9606526"/>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Cluster users</a:t>
          </a:r>
        </a:p>
        <a:p>
          <a:pPr marL="228600" lvl="2" indent="-114300" algn="l" defTabSz="622300">
            <a:lnSpc>
              <a:spcPct val="90000"/>
            </a:lnSpc>
            <a:spcBef>
              <a:spcPct val="0"/>
            </a:spcBef>
            <a:spcAft>
              <a:spcPct val="15000"/>
            </a:spcAft>
            <a:buChar char="•"/>
          </a:pPr>
          <a:r>
            <a:rPr lang="en-US" sz="1400" kern="1200" dirty="0">
              <a:solidFill>
                <a:schemeClr val="tx1"/>
              </a:solidFill>
            </a:rPr>
            <a:t>Apply PCA(</a:t>
          </a:r>
          <a:r>
            <a:rPr lang="en-US" sz="1400" kern="1200" dirty="0" err="1">
              <a:solidFill>
                <a:schemeClr val="tx1"/>
              </a:solidFill>
            </a:rPr>
            <a:t>n_component</a:t>
          </a:r>
          <a:r>
            <a:rPr lang="en-US" sz="1400" kern="1200" dirty="0">
              <a:solidFill>
                <a:schemeClr val="tx1"/>
              </a:solidFill>
            </a:rPr>
            <a:t>=9) algorithm to transformed user profile features to reduce original 14 features to 9 features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Apply </a:t>
          </a:r>
          <a:r>
            <a:rPr lang="en-US" sz="1400" kern="1200" dirty="0" err="1">
              <a:solidFill>
                <a:schemeClr val="tx1"/>
              </a:solidFill>
            </a:rPr>
            <a:t>Kmeans</a:t>
          </a:r>
          <a:r>
            <a:rPr lang="en-US" sz="1400" kern="1200" dirty="0">
              <a:solidFill>
                <a:schemeClr val="tx1"/>
              </a:solidFill>
            </a:rPr>
            <a:t>(</a:t>
          </a:r>
          <a:r>
            <a:rPr lang="en-US" sz="1400" kern="1200" dirty="0" err="1">
              <a:solidFill>
                <a:schemeClr val="tx1"/>
              </a:solidFill>
            </a:rPr>
            <a:t>n_cluster</a:t>
          </a:r>
          <a:r>
            <a:rPr lang="en-US" sz="1400" kern="1200" dirty="0">
              <a:solidFill>
                <a:schemeClr val="tx1"/>
              </a:solidFill>
            </a:rPr>
            <a:t>=20) on PCA transformed features to group users into 20 clusters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Assign each user with a cluster label. </a:t>
          </a:r>
          <a:endParaRPr lang="en-US" sz="1400" b="1" kern="1200" dirty="0">
            <a:solidFill>
              <a:schemeClr val="tx1"/>
            </a:solidFill>
          </a:endParaRPr>
        </a:p>
      </dsp:txBody>
      <dsp:txXfrm rot="-5400000">
        <a:off x="931203" y="2437860"/>
        <a:ext cx="9563567" cy="794092"/>
      </dsp:txXfrm>
    </dsp:sp>
    <dsp:sp modelId="{3263FB1B-4268-E347-8598-49D62317963A}">
      <dsp:nvSpPr>
        <dsp:cNvPr id="0" name=""/>
        <dsp:cNvSpPr/>
      </dsp:nvSpPr>
      <dsp:spPr>
        <a:xfrm rot="5400000">
          <a:off x="-199543" y="4056426"/>
          <a:ext cx="1330289" cy="931202"/>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Recommend</a:t>
          </a:r>
          <a:endParaRPr lang="en-US" sz="1600" kern="1200" dirty="0">
            <a:solidFill>
              <a:schemeClr val="bg1"/>
            </a:solidFill>
          </a:endParaRPr>
        </a:p>
      </dsp:txBody>
      <dsp:txXfrm rot="-5400000">
        <a:off x="1" y="4322483"/>
        <a:ext cx="931202" cy="399087"/>
      </dsp:txXfrm>
    </dsp:sp>
    <dsp:sp modelId="{266D527D-F777-554D-8DF9-A9C33B108ADA}">
      <dsp:nvSpPr>
        <dsp:cNvPr id="0" name=""/>
        <dsp:cNvSpPr/>
      </dsp:nvSpPr>
      <dsp:spPr>
        <a:xfrm rot="5400000">
          <a:off x="5040903" y="-514036"/>
          <a:ext cx="1387123" cy="9606526"/>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Recommend courses</a:t>
          </a:r>
        </a:p>
        <a:p>
          <a:pPr marL="228600" lvl="2" indent="-114300" algn="l" defTabSz="622300">
            <a:lnSpc>
              <a:spcPct val="90000"/>
            </a:lnSpc>
            <a:spcBef>
              <a:spcPct val="0"/>
            </a:spcBef>
            <a:spcAft>
              <a:spcPct val="15000"/>
            </a:spcAft>
            <a:buChar char="•"/>
          </a:pPr>
          <a:r>
            <a:rPr lang="en-US" sz="1400" kern="1200" dirty="0">
              <a:solidFill>
                <a:schemeClr val="tx1"/>
              </a:solidFill>
            </a:rPr>
            <a:t>For each user, get all courses within the user’s cluster. Compare all the courses with the user’s enrolled courses to get the user’s unenrolled courses</a:t>
          </a:r>
        </a:p>
        <a:p>
          <a:pPr marL="228600" lvl="2" indent="-114300" algn="l" defTabSz="622300">
            <a:lnSpc>
              <a:spcPct val="90000"/>
            </a:lnSpc>
            <a:spcBef>
              <a:spcPct val="0"/>
            </a:spcBef>
            <a:spcAft>
              <a:spcPct val="15000"/>
            </a:spcAft>
            <a:buChar char="•"/>
          </a:pPr>
          <a:r>
            <a:rPr lang="en-US" sz="1400" kern="1200" dirty="0">
              <a:solidFill>
                <a:schemeClr val="tx1"/>
              </a:solidFill>
            </a:rPr>
            <a:t>Check if the user’s enrolled courses are popular courses (count of enrollments &gt;=150). If yes, add the courses to the recommendation.</a:t>
          </a:r>
        </a:p>
        <a:p>
          <a:pPr marL="228600" lvl="2" indent="-114300" algn="l" defTabSz="622300">
            <a:lnSpc>
              <a:spcPct val="90000"/>
            </a:lnSpc>
            <a:spcBef>
              <a:spcPct val="0"/>
            </a:spcBef>
            <a:spcAft>
              <a:spcPct val="15000"/>
            </a:spcAft>
            <a:buChar char="•"/>
          </a:pPr>
          <a:r>
            <a:rPr lang="en-US" sz="1400" kern="1200" dirty="0">
              <a:solidFill>
                <a:schemeClr val="tx1"/>
              </a:solidFill>
            </a:rPr>
            <a:t>Check if the count of recommendation is greater than 20. If yes, removed the courses NOT on top-20 high enrollments from recommendation.</a:t>
          </a:r>
        </a:p>
      </dsp:txBody>
      <dsp:txXfrm rot="-5400000">
        <a:off x="931202" y="3663379"/>
        <a:ext cx="9538812" cy="12516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96500" y="208601"/>
          <a:ext cx="1310003" cy="917002"/>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400" kern="1200" dirty="0">
            <a:solidFill>
              <a:schemeClr val="bg1"/>
            </a:solidFill>
          </a:endParaRPr>
        </a:p>
      </dsp:txBody>
      <dsp:txXfrm rot="-5400000">
        <a:off x="1" y="470601"/>
        <a:ext cx="917002" cy="393001"/>
      </dsp:txXfrm>
    </dsp:sp>
    <dsp:sp modelId="{14D14C00-F1D1-D340-87D6-BB07AA3C0F0D}">
      <dsp:nvSpPr>
        <dsp:cNvPr id="0" name=""/>
        <dsp:cNvSpPr/>
      </dsp:nvSpPr>
      <dsp:spPr>
        <a:xfrm rot="5400000">
          <a:off x="5241530" y="-4293455"/>
          <a:ext cx="863883" cy="9512939"/>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tx1"/>
              </a:solidFill>
            </a:rPr>
            <a:t>Load 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a user-item (learn-course) interaction matrix, contains 3 columns: user id (learner), item id (course), and rating (enrollment mode)</a:t>
          </a:r>
        </a:p>
        <a:p>
          <a:pPr marL="228600" lvl="2" indent="-114300" algn="l" defTabSz="622300">
            <a:lnSpc>
              <a:spcPct val="90000"/>
            </a:lnSpc>
            <a:spcBef>
              <a:spcPct val="0"/>
            </a:spcBef>
            <a:spcAft>
              <a:spcPct val="15000"/>
            </a:spcAft>
            <a:buChar char="•"/>
          </a:pPr>
          <a:r>
            <a:rPr lang="en-US" sz="1400" kern="1200" dirty="0">
              <a:solidFill>
                <a:schemeClr val="tx1"/>
              </a:solidFill>
            </a:rPr>
            <a:t>Convert the original form of matrix to a sparse matrix using </a:t>
          </a:r>
          <a:r>
            <a:rPr lang="en-US" sz="1400" b="1" kern="1200" dirty="0">
              <a:solidFill>
                <a:schemeClr val="tx1"/>
              </a:solidFill>
            </a:rPr>
            <a:t>pivot</a:t>
          </a:r>
        </a:p>
      </dsp:txBody>
      <dsp:txXfrm rot="-5400000">
        <a:off x="917003" y="73243"/>
        <a:ext cx="9470768" cy="779541"/>
      </dsp:txXfrm>
    </dsp:sp>
    <dsp:sp modelId="{21225EDD-7908-054E-93BD-4D9A493BCB41}">
      <dsp:nvSpPr>
        <dsp:cNvPr id="0" name=""/>
        <dsp:cNvSpPr/>
      </dsp:nvSpPr>
      <dsp:spPr>
        <a:xfrm rot="5400000">
          <a:off x="-196500" y="1373057"/>
          <a:ext cx="1310003" cy="917002"/>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Split</a:t>
          </a:r>
        </a:p>
      </dsp:txBody>
      <dsp:txXfrm rot="-5400000">
        <a:off x="1" y="1635057"/>
        <a:ext cx="917002" cy="393001"/>
      </dsp:txXfrm>
    </dsp:sp>
    <dsp:sp modelId="{EDDB2E32-7A25-594B-9314-341045045668}">
      <dsp:nvSpPr>
        <dsp:cNvPr id="0" name=""/>
        <dsp:cNvSpPr/>
      </dsp:nvSpPr>
      <dsp:spPr>
        <a:xfrm rot="5400000">
          <a:off x="5307551" y="-3154161"/>
          <a:ext cx="731840" cy="9512939"/>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Split the data</a:t>
          </a:r>
        </a:p>
        <a:p>
          <a:pPr marL="228600" lvl="2" indent="-114300" algn="l" defTabSz="622300">
            <a:lnSpc>
              <a:spcPct val="90000"/>
            </a:lnSpc>
            <a:spcBef>
              <a:spcPct val="0"/>
            </a:spcBef>
            <a:spcAft>
              <a:spcPct val="15000"/>
            </a:spcAft>
            <a:buChar char="•"/>
          </a:pPr>
          <a:r>
            <a:rPr lang="en-US" sz="1400" kern="1200" dirty="0">
              <a:solidFill>
                <a:schemeClr val="tx1"/>
              </a:solidFill>
            </a:rPr>
            <a:t>Split the data into training set and test set. Size of test set = 0.3. Training set will be used for training algorithm. Testing set will be used for predict rating.</a:t>
          </a:r>
        </a:p>
      </dsp:txBody>
      <dsp:txXfrm rot="-5400000">
        <a:off x="917002" y="1272113"/>
        <a:ext cx="9477214" cy="660390"/>
      </dsp:txXfrm>
    </dsp:sp>
    <dsp:sp modelId="{18648A75-EBC4-9341-BC2B-8959EF441FE3}">
      <dsp:nvSpPr>
        <dsp:cNvPr id="0" name=""/>
        <dsp:cNvSpPr/>
      </dsp:nvSpPr>
      <dsp:spPr>
        <a:xfrm rot="5400000">
          <a:off x="-196500" y="2537512"/>
          <a:ext cx="1310003" cy="917002"/>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Train</a:t>
          </a:r>
        </a:p>
      </dsp:txBody>
      <dsp:txXfrm rot="-5400000">
        <a:off x="1" y="2799512"/>
        <a:ext cx="917002" cy="393001"/>
      </dsp:txXfrm>
    </dsp:sp>
    <dsp:sp modelId="{6CA1BD58-CCF1-2444-BE4B-5CBB94FF7AAC}">
      <dsp:nvSpPr>
        <dsp:cNvPr id="0" name=""/>
        <dsp:cNvSpPr/>
      </dsp:nvSpPr>
      <dsp:spPr>
        <a:xfrm rot="5400000">
          <a:off x="5247721" y="-1989706"/>
          <a:ext cx="851502" cy="9512939"/>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Train the model </a:t>
          </a:r>
          <a:r>
            <a:rPr lang="en-US" sz="1400" b="1" kern="1200" dirty="0" err="1">
              <a:solidFill>
                <a:schemeClr val="tx1"/>
              </a:solidFill>
            </a:rPr>
            <a:t>KNNBasic</a:t>
          </a:r>
          <a:r>
            <a:rPr lang="en-US" sz="1400" b="1" kern="1200" dirty="0">
              <a:solidFill>
                <a:schemeClr val="tx1"/>
              </a:solidFill>
            </a:rPr>
            <a:t>() provided by scikit-surprise library, which is defined as follows:</a:t>
          </a:r>
        </a:p>
        <a:p>
          <a:pPr marL="228600" lvl="2" indent="-114300" algn="l" defTabSz="622300">
            <a:lnSpc>
              <a:spcPct val="90000"/>
            </a:lnSpc>
            <a:spcBef>
              <a:spcPct val="0"/>
            </a:spcBef>
            <a:spcAft>
              <a:spcPct val="15000"/>
            </a:spcAft>
            <a:buChar char="•"/>
          </a:pPr>
          <a:r>
            <a:rPr lang="en-US" sz="1400" kern="1200" dirty="0">
              <a:solidFill>
                <a:schemeClr val="tx1"/>
              </a:solidFill>
            </a:rPr>
            <a:t>Compute the cosine similarity between items (item-based)</a:t>
          </a:r>
        </a:p>
        <a:p>
          <a:pPr marL="228600" lvl="2" indent="-114300" algn="l" defTabSz="622300">
            <a:lnSpc>
              <a:spcPct val="90000"/>
            </a:lnSpc>
            <a:spcBef>
              <a:spcPct val="0"/>
            </a:spcBef>
            <a:spcAft>
              <a:spcPct val="15000"/>
            </a:spcAft>
            <a:buChar char="•"/>
          </a:pPr>
          <a:r>
            <a:rPr lang="en-US" sz="1400" kern="1200" dirty="0">
              <a:solidFill>
                <a:schemeClr val="tx1"/>
              </a:solidFill>
            </a:rPr>
            <a:t>Maximum number of neighbors = 50, minimum number of neighbors = 1</a:t>
          </a:r>
        </a:p>
      </dsp:txBody>
      <dsp:txXfrm rot="-5400000">
        <a:off x="917003" y="2382579"/>
        <a:ext cx="9471372" cy="768368"/>
      </dsp:txXfrm>
    </dsp:sp>
    <dsp:sp modelId="{3263FB1B-4268-E347-8598-49D62317963A}">
      <dsp:nvSpPr>
        <dsp:cNvPr id="0" name=""/>
        <dsp:cNvSpPr/>
      </dsp:nvSpPr>
      <dsp:spPr>
        <a:xfrm rot="5400000">
          <a:off x="-196500" y="3701968"/>
          <a:ext cx="1310003" cy="917002"/>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Evaluate</a:t>
          </a:r>
        </a:p>
      </dsp:txBody>
      <dsp:txXfrm rot="-5400000">
        <a:off x="1" y="3963968"/>
        <a:ext cx="917002" cy="393001"/>
      </dsp:txXfrm>
    </dsp:sp>
    <dsp:sp modelId="{266D527D-F777-554D-8DF9-A9C33B108ADA}">
      <dsp:nvSpPr>
        <dsp:cNvPr id="0" name=""/>
        <dsp:cNvSpPr/>
      </dsp:nvSpPr>
      <dsp:spPr>
        <a:xfrm rot="5400000">
          <a:off x="5247721" y="-825250"/>
          <a:ext cx="851502" cy="9512939"/>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Predict the rating and evaluate result</a:t>
          </a:r>
        </a:p>
        <a:p>
          <a:pPr marL="228600" lvl="2" indent="-114300" algn="l" defTabSz="622300">
            <a:lnSpc>
              <a:spcPct val="90000"/>
            </a:lnSpc>
            <a:spcBef>
              <a:spcPct val="0"/>
            </a:spcBef>
            <a:spcAft>
              <a:spcPct val="15000"/>
            </a:spcAft>
            <a:buChar char="•"/>
          </a:pPr>
          <a:r>
            <a:rPr lang="en" altLang="zh-TW" sz="1400" kern="1200" dirty="0"/>
            <a:t>Predict rating of unknown items based on the aggregation of the user's K nearest neighbor's ratings</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b="0" kern="1200" dirty="0">
              <a:solidFill>
                <a:schemeClr val="tx1"/>
              </a:solidFill>
            </a:rPr>
            <a:t>Measure prediction accuracy by computing RMSE (root mean square error). </a:t>
          </a:r>
          <a:r>
            <a:rPr lang="en" altLang="zh-TW" sz="1400" b="0" kern="1200" dirty="0" err="1">
              <a:solidFill>
                <a:schemeClr val="tx1"/>
              </a:solidFill>
            </a:rPr>
            <a:t>accuracy.rmse</a:t>
          </a:r>
          <a:r>
            <a:rPr lang="en" altLang="zh-TW" sz="1400" b="0" kern="1200" dirty="0">
              <a:solidFill>
                <a:schemeClr val="tx1"/>
              </a:solidFill>
            </a:rPr>
            <a:t>(predictions) = </a:t>
          </a:r>
          <a:r>
            <a:rPr lang="en-US" sz="1400" b="0" kern="1200" dirty="0">
              <a:solidFill>
                <a:schemeClr val="tx1"/>
              </a:solidFill>
            </a:rPr>
            <a:t>0.1943</a:t>
          </a:r>
        </a:p>
      </dsp:txBody>
      <dsp:txXfrm rot="-5400000">
        <a:off x="917003" y="3547035"/>
        <a:ext cx="9471372" cy="7683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70710" y="180103"/>
          <a:ext cx="1138071" cy="796650"/>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Load</a:t>
          </a:r>
          <a:endParaRPr lang="en-US" sz="1400" kern="1200" dirty="0">
            <a:solidFill>
              <a:schemeClr val="bg1"/>
            </a:solidFill>
          </a:endParaRPr>
        </a:p>
      </dsp:txBody>
      <dsp:txXfrm rot="-5400000">
        <a:off x="1" y="407717"/>
        <a:ext cx="796650" cy="341421"/>
      </dsp:txXfrm>
    </dsp:sp>
    <dsp:sp modelId="{14D14C00-F1D1-D340-87D6-BB07AA3C0F0D}">
      <dsp:nvSpPr>
        <dsp:cNvPr id="0" name=""/>
        <dsp:cNvSpPr/>
      </dsp:nvSpPr>
      <dsp:spPr>
        <a:xfrm rot="5400000">
          <a:off x="5027395" y="-4204871"/>
          <a:ext cx="750502" cy="9211993"/>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Load </a:t>
          </a:r>
          <a:r>
            <a:rPr lang="en-US" sz="1400" b="1" kern="1200" dirty="0" err="1">
              <a:solidFill>
                <a:schemeClr val="tx1"/>
              </a:solidFill>
            </a:rPr>
            <a:t>Dataframe</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kern="1200" dirty="0">
              <a:solidFill>
                <a:schemeClr val="tx1"/>
              </a:solidFill>
            </a:rPr>
            <a:t>Load the </a:t>
          </a:r>
          <a:r>
            <a:rPr lang="en-US" sz="1400" kern="1200" dirty="0" err="1">
              <a:solidFill>
                <a:schemeClr val="tx1"/>
              </a:solidFill>
            </a:rPr>
            <a:t>dataframe</a:t>
          </a:r>
          <a:r>
            <a:rPr lang="en-US" sz="1400" kern="1200" dirty="0">
              <a:solidFill>
                <a:schemeClr val="tx1"/>
              </a:solidFill>
            </a:rPr>
            <a:t> of a user-item (learn-course) interaction matrix, contains 3 columns: user id (learner), item id (course), and rating (enrollment mode)</a:t>
          </a:r>
        </a:p>
        <a:p>
          <a:pPr marL="228600" lvl="2" indent="-114300" algn="l" defTabSz="622300">
            <a:lnSpc>
              <a:spcPct val="90000"/>
            </a:lnSpc>
            <a:spcBef>
              <a:spcPct val="0"/>
            </a:spcBef>
            <a:spcAft>
              <a:spcPct val="15000"/>
            </a:spcAft>
            <a:buChar char="•"/>
          </a:pPr>
          <a:r>
            <a:rPr lang="en-US" sz="1400" kern="1200" dirty="0">
              <a:solidFill>
                <a:schemeClr val="tx1"/>
              </a:solidFill>
            </a:rPr>
            <a:t>Convert the original form of matrix to a sparse matrix using </a:t>
          </a:r>
          <a:r>
            <a:rPr lang="en-US" sz="1400" b="1" kern="1200" dirty="0">
              <a:solidFill>
                <a:schemeClr val="tx1"/>
              </a:solidFill>
            </a:rPr>
            <a:t>pivot</a:t>
          </a:r>
        </a:p>
      </dsp:txBody>
      <dsp:txXfrm rot="-5400000">
        <a:off x="796650" y="62510"/>
        <a:ext cx="9175357" cy="677230"/>
      </dsp:txXfrm>
    </dsp:sp>
    <dsp:sp modelId="{21225EDD-7908-054E-93BD-4D9A493BCB41}">
      <dsp:nvSpPr>
        <dsp:cNvPr id="0" name=""/>
        <dsp:cNvSpPr/>
      </dsp:nvSpPr>
      <dsp:spPr>
        <a:xfrm rot="5400000">
          <a:off x="-170710" y="1170275"/>
          <a:ext cx="1138071" cy="796650"/>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Split</a:t>
          </a:r>
        </a:p>
      </dsp:txBody>
      <dsp:txXfrm rot="-5400000">
        <a:off x="1" y="1397889"/>
        <a:ext cx="796650" cy="341421"/>
      </dsp:txXfrm>
    </dsp:sp>
    <dsp:sp modelId="{EDDB2E32-7A25-594B-9314-341045045668}">
      <dsp:nvSpPr>
        <dsp:cNvPr id="0" name=""/>
        <dsp:cNvSpPr/>
      </dsp:nvSpPr>
      <dsp:spPr>
        <a:xfrm rot="5400000">
          <a:off x="5084752" y="-3236558"/>
          <a:ext cx="635790" cy="9211993"/>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Split the data</a:t>
          </a:r>
        </a:p>
        <a:p>
          <a:pPr marL="228600" lvl="2" indent="-114300" algn="l" defTabSz="622300">
            <a:lnSpc>
              <a:spcPct val="90000"/>
            </a:lnSpc>
            <a:spcBef>
              <a:spcPct val="0"/>
            </a:spcBef>
            <a:spcAft>
              <a:spcPct val="15000"/>
            </a:spcAft>
            <a:buChar char="•"/>
          </a:pPr>
          <a:r>
            <a:rPr lang="en-US" sz="1400" kern="1200" dirty="0">
              <a:solidFill>
                <a:schemeClr val="tx1"/>
              </a:solidFill>
            </a:rPr>
            <a:t>Split the data into training set and test set. Size of test set = 0.3. Training set will be used for training algorithm. Testing set will be used for predict rating.</a:t>
          </a:r>
        </a:p>
      </dsp:txBody>
      <dsp:txXfrm rot="-5400000">
        <a:off x="796651" y="1082580"/>
        <a:ext cx="9180956" cy="573716"/>
      </dsp:txXfrm>
    </dsp:sp>
    <dsp:sp modelId="{18648A75-EBC4-9341-BC2B-8959EF441FE3}">
      <dsp:nvSpPr>
        <dsp:cNvPr id="0" name=""/>
        <dsp:cNvSpPr/>
      </dsp:nvSpPr>
      <dsp:spPr>
        <a:xfrm rot="5400000">
          <a:off x="-170710" y="2160447"/>
          <a:ext cx="1138071" cy="796650"/>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Train</a:t>
          </a:r>
        </a:p>
      </dsp:txBody>
      <dsp:txXfrm rot="-5400000">
        <a:off x="1" y="2388061"/>
        <a:ext cx="796650" cy="341421"/>
      </dsp:txXfrm>
    </dsp:sp>
    <dsp:sp modelId="{6CA1BD58-CCF1-2444-BE4B-5CBB94FF7AAC}">
      <dsp:nvSpPr>
        <dsp:cNvPr id="0" name=""/>
        <dsp:cNvSpPr/>
      </dsp:nvSpPr>
      <dsp:spPr>
        <a:xfrm rot="5400000">
          <a:off x="5032773" y="-2246386"/>
          <a:ext cx="739746" cy="9211993"/>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Train the model NMF() provided by scikit-surprise library, which is defined as follows:</a:t>
          </a:r>
        </a:p>
        <a:p>
          <a:pPr marL="114300" lvl="1" indent="-114300" algn="l" defTabSz="622300">
            <a:lnSpc>
              <a:spcPct val="90000"/>
            </a:lnSpc>
            <a:spcBef>
              <a:spcPct val="0"/>
            </a:spcBef>
            <a:spcAft>
              <a:spcPct val="15000"/>
            </a:spcAft>
            <a:buNone/>
          </a:pPr>
          <a:r>
            <a:rPr kumimoji="1" lang="en-US" altLang="zh-TW" sz="1400" kern="1200" dirty="0">
              <a:solidFill>
                <a:schemeClr val="tx1"/>
              </a:solidFill>
            </a:rPr>
            <a:t>   NMF(verbose=True, </a:t>
          </a:r>
          <a:r>
            <a:rPr kumimoji="1" lang="en-US" altLang="zh-TW" sz="1400" kern="1200" dirty="0" err="1">
              <a:solidFill>
                <a:schemeClr val="tx1"/>
              </a:solidFill>
            </a:rPr>
            <a:t>random_state</a:t>
          </a:r>
          <a:r>
            <a:rPr kumimoji="1" lang="en-US" altLang="zh-TW" sz="1400" kern="1200" dirty="0">
              <a:solidFill>
                <a:schemeClr val="tx1"/>
              </a:solidFill>
            </a:rPr>
            <a:t>=123, </a:t>
          </a:r>
          <a:r>
            <a:rPr kumimoji="1" lang="en-US" altLang="zh-TW" sz="1400" kern="1200" dirty="0" err="1">
              <a:solidFill>
                <a:schemeClr val="tx1"/>
              </a:solidFill>
            </a:rPr>
            <a:t>init_low</a:t>
          </a:r>
          <a:r>
            <a:rPr kumimoji="1" lang="en-US" altLang="zh-TW" sz="1400" kern="1200" dirty="0">
              <a:solidFill>
                <a:schemeClr val="tx1"/>
              </a:solidFill>
            </a:rPr>
            <a:t>=0.5, </a:t>
          </a:r>
          <a:r>
            <a:rPr kumimoji="1" lang="en-US" altLang="zh-TW" sz="1400" kern="1200" dirty="0" err="1">
              <a:solidFill>
                <a:schemeClr val="tx1"/>
              </a:solidFill>
            </a:rPr>
            <a:t>init_high</a:t>
          </a:r>
          <a:r>
            <a:rPr kumimoji="1" lang="en-US" altLang="zh-TW" sz="1400" kern="1200" dirty="0">
              <a:solidFill>
                <a:schemeClr val="tx1"/>
              </a:solidFill>
            </a:rPr>
            <a:t> = 5.0, </a:t>
          </a:r>
          <a:r>
            <a:rPr kumimoji="1" lang="en-US" altLang="zh-TW" sz="1400" kern="1200" dirty="0" err="1">
              <a:solidFill>
                <a:schemeClr val="tx1"/>
              </a:solidFill>
            </a:rPr>
            <a:t>n_factors</a:t>
          </a:r>
          <a:r>
            <a:rPr kumimoji="1" lang="en-US" altLang="zh-TW" sz="1400" kern="1200" dirty="0">
              <a:solidFill>
                <a:schemeClr val="tx1"/>
              </a:solidFill>
            </a:rPr>
            <a:t>=32) </a:t>
          </a:r>
          <a:endParaRPr lang="en-US" sz="1400" b="1" kern="1200" dirty="0">
            <a:solidFill>
              <a:schemeClr val="tx1"/>
            </a:solidFill>
          </a:endParaRPr>
        </a:p>
      </dsp:txBody>
      <dsp:txXfrm rot="-5400000">
        <a:off x="796650" y="2025848"/>
        <a:ext cx="9175882" cy="667524"/>
      </dsp:txXfrm>
    </dsp:sp>
    <dsp:sp modelId="{3263FB1B-4268-E347-8598-49D62317963A}">
      <dsp:nvSpPr>
        <dsp:cNvPr id="0" name=""/>
        <dsp:cNvSpPr/>
      </dsp:nvSpPr>
      <dsp:spPr>
        <a:xfrm rot="5400000">
          <a:off x="-170710" y="3150620"/>
          <a:ext cx="1138071" cy="796650"/>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Evaluate</a:t>
          </a:r>
        </a:p>
      </dsp:txBody>
      <dsp:txXfrm rot="-5400000">
        <a:off x="1" y="3378234"/>
        <a:ext cx="796650" cy="341421"/>
      </dsp:txXfrm>
    </dsp:sp>
    <dsp:sp modelId="{266D527D-F777-554D-8DF9-A9C33B108ADA}">
      <dsp:nvSpPr>
        <dsp:cNvPr id="0" name=""/>
        <dsp:cNvSpPr/>
      </dsp:nvSpPr>
      <dsp:spPr>
        <a:xfrm rot="5400000">
          <a:off x="5032773" y="-1256214"/>
          <a:ext cx="739746" cy="921199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kern="1200" dirty="0">
              <a:solidFill>
                <a:schemeClr val="tx1"/>
              </a:solidFill>
            </a:rPr>
            <a:t>Predict the rating and evaluate result</a:t>
          </a:r>
        </a:p>
        <a:p>
          <a:pPr marL="228600" lvl="2" indent="-114300" algn="l" defTabSz="622300">
            <a:lnSpc>
              <a:spcPct val="90000"/>
            </a:lnSpc>
            <a:spcBef>
              <a:spcPct val="0"/>
            </a:spcBef>
            <a:spcAft>
              <a:spcPct val="15000"/>
            </a:spcAft>
            <a:buChar char="•"/>
          </a:pPr>
          <a:r>
            <a:rPr lang="en" altLang="zh-TW" sz="1400" kern="1200" dirty="0"/>
            <a:t>Predict rating</a:t>
          </a:r>
          <a:endParaRPr lang="en-US" sz="1400" b="1" kern="1200" dirty="0">
            <a:solidFill>
              <a:schemeClr val="tx1"/>
            </a:solidFill>
          </a:endParaRPr>
        </a:p>
        <a:p>
          <a:pPr marL="228600" lvl="2" indent="-114300" algn="l" defTabSz="622300">
            <a:lnSpc>
              <a:spcPct val="90000"/>
            </a:lnSpc>
            <a:spcBef>
              <a:spcPct val="0"/>
            </a:spcBef>
            <a:spcAft>
              <a:spcPct val="15000"/>
            </a:spcAft>
            <a:buChar char="•"/>
          </a:pPr>
          <a:r>
            <a:rPr lang="en-US" sz="1400" b="0" kern="1200" dirty="0">
              <a:solidFill>
                <a:schemeClr val="tx1"/>
              </a:solidFill>
            </a:rPr>
            <a:t>Measure prediction accuracy by computing RMSE (root mean square error). </a:t>
          </a:r>
          <a:r>
            <a:rPr lang="en" altLang="zh-TW" sz="1400" b="0" kern="1200" dirty="0" err="1">
              <a:solidFill>
                <a:schemeClr val="tx1"/>
              </a:solidFill>
            </a:rPr>
            <a:t>accuracy.rmse</a:t>
          </a:r>
          <a:r>
            <a:rPr lang="en" altLang="zh-TW" sz="1400" b="0" kern="1200" dirty="0">
              <a:solidFill>
                <a:schemeClr val="tx1"/>
              </a:solidFill>
            </a:rPr>
            <a:t>(predictions) = </a:t>
          </a:r>
          <a:r>
            <a:rPr lang="en-US" sz="1400" b="0" kern="1200" dirty="0">
              <a:solidFill>
                <a:schemeClr val="tx1"/>
              </a:solidFill>
            </a:rPr>
            <a:t>0.1924</a:t>
          </a:r>
        </a:p>
      </dsp:txBody>
      <dsp:txXfrm rot="-5400000">
        <a:off x="796650" y="3016020"/>
        <a:ext cx="9175882" cy="6675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A5BC-42AF-254C-9300-6E81AFF99CCB}">
      <dsp:nvSpPr>
        <dsp:cNvPr id="0" name=""/>
        <dsp:cNvSpPr/>
      </dsp:nvSpPr>
      <dsp:spPr>
        <a:xfrm rot="5400000">
          <a:off x="-148253" y="155968"/>
          <a:ext cx="988358" cy="691851"/>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Load</a:t>
          </a:r>
        </a:p>
      </dsp:txBody>
      <dsp:txXfrm rot="-5400000">
        <a:off x="1" y="353641"/>
        <a:ext cx="691851" cy="296507"/>
      </dsp:txXfrm>
    </dsp:sp>
    <dsp:sp modelId="{14D14C00-F1D1-D340-87D6-BB07AA3C0F0D}">
      <dsp:nvSpPr>
        <dsp:cNvPr id="0" name=""/>
        <dsp:cNvSpPr/>
      </dsp:nvSpPr>
      <dsp:spPr>
        <a:xfrm rot="5400000">
          <a:off x="5024360" y="-4310480"/>
          <a:ext cx="651774" cy="9316792"/>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Load and process </a:t>
          </a:r>
          <a:r>
            <a:rPr lang="en-US" sz="1200" b="1" kern="1200" dirty="0" err="1">
              <a:solidFill>
                <a:schemeClr val="tx1"/>
              </a:solidFill>
            </a:rPr>
            <a:t>dataframe</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lang="en-US" sz="1200" kern="1200" dirty="0">
              <a:solidFill>
                <a:schemeClr val="tx1"/>
              </a:solidFill>
            </a:rPr>
            <a:t>Load the rating dataset, contains 3 columns: user id (learner), item id (course), and rating (enrollment mode)</a:t>
          </a:r>
        </a:p>
      </dsp:txBody>
      <dsp:txXfrm rot="-5400000">
        <a:off x="691852" y="53845"/>
        <a:ext cx="9284975" cy="588140"/>
      </dsp:txXfrm>
    </dsp:sp>
    <dsp:sp modelId="{2DA975A9-3124-4942-90B5-7DB269D4B034}">
      <dsp:nvSpPr>
        <dsp:cNvPr id="0" name=""/>
        <dsp:cNvSpPr/>
      </dsp:nvSpPr>
      <dsp:spPr>
        <a:xfrm rot="5400000">
          <a:off x="-148253" y="1032096"/>
          <a:ext cx="988358" cy="691851"/>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Process</a:t>
          </a:r>
        </a:p>
      </dsp:txBody>
      <dsp:txXfrm rot="-5400000">
        <a:off x="1" y="1229769"/>
        <a:ext cx="691851" cy="296507"/>
      </dsp:txXfrm>
    </dsp:sp>
    <dsp:sp modelId="{21C87C03-6C2E-3F41-978C-B246E3794CB4}">
      <dsp:nvSpPr>
        <dsp:cNvPr id="0" name=""/>
        <dsp:cNvSpPr/>
      </dsp:nvSpPr>
      <dsp:spPr>
        <a:xfrm rot="5400000">
          <a:off x="5029030" y="-3453337"/>
          <a:ext cx="642433" cy="9316792"/>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 altLang="zh-TW" sz="1200" kern="1200" dirty="0"/>
            <a:t>Process features</a:t>
          </a:r>
          <a:endParaRPr lang="zh-TW" altLang="en-US" sz="1200" kern="1200" dirty="0"/>
        </a:p>
        <a:p>
          <a:pPr marL="228600" lvl="2" indent="-114300" algn="l" defTabSz="533400">
            <a:lnSpc>
              <a:spcPct val="90000"/>
            </a:lnSpc>
            <a:spcBef>
              <a:spcPct val="0"/>
            </a:spcBef>
            <a:spcAft>
              <a:spcPct val="15000"/>
            </a:spcAft>
            <a:buChar char="•"/>
          </a:pPr>
          <a:r>
            <a:rPr lang="en" altLang="zh-TW" sz="1200" kern="1200" dirty="0"/>
            <a:t>Convert the actual user ids and item ids into integer indices for </a:t>
          </a:r>
          <a:r>
            <a:rPr lang="en" altLang="zh-TW" sz="1200" kern="1200" dirty="0" err="1"/>
            <a:t>tensorflow</a:t>
          </a:r>
          <a:r>
            <a:rPr lang="en" altLang="zh-TW" sz="1200" kern="1200" dirty="0"/>
            <a:t> to creating 2 one-hot encoding vectors, one for users, and another for items. </a:t>
          </a:r>
          <a:endParaRPr lang="zh-TW" altLang="en-US" sz="1200" kern="1200" dirty="0"/>
        </a:p>
      </dsp:txBody>
      <dsp:txXfrm rot="-5400000">
        <a:off x="691851" y="915203"/>
        <a:ext cx="9285431" cy="579711"/>
      </dsp:txXfrm>
    </dsp:sp>
    <dsp:sp modelId="{21225EDD-7908-054E-93BD-4D9A493BCB41}">
      <dsp:nvSpPr>
        <dsp:cNvPr id="0" name=""/>
        <dsp:cNvSpPr/>
      </dsp:nvSpPr>
      <dsp:spPr>
        <a:xfrm rot="5400000">
          <a:off x="-148253" y="1908223"/>
          <a:ext cx="988358" cy="691851"/>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Split</a:t>
          </a:r>
        </a:p>
      </dsp:txBody>
      <dsp:txXfrm rot="-5400000">
        <a:off x="1" y="2105896"/>
        <a:ext cx="691851" cy="296507"/>
      </dsp:txXfrm>
    </dsp:sp>
    <dsp:sp modelId="{EDDB2E32-7A25-594B-9314-341045045668}">
      <dsp:nvSpPr>
        <dsp:cNvPr id="0" name=""/>
        <dsp:cNvSpPr/>
      </dsp:nvSpPr>
      <dsp:spPr>
        <a:xfrm rot="5400000">
          <a:off x="5074171" y="-2577210"/>
          <a:ext cx="552151" cy="9316792"/>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Split the data</a:t>
          </a:r>
        </a:p>
        <a:p>
          <a:pPr marL="228600" lvl="2" indent="-114300" algn="l" defTabSz="533400">
            <a:lnSpc>
              <a:spcPct val="90000"/>
            </a:lnSpc>
            <a:spcBef>
              <a:spcPct val="0"/>
            </a:spcBef>
            <a:spcAft>
              <a:spcPct val="15000"/>
            </a:spcAft>
            <a:buChar char="•"/>
          </a:pPr>
          <a:r>
            <a:rPr lang="en-US" sz="1200" kern="1200" dirty="0">
              <a:solidFill>
                <a:schemeClr val="tx1"/>
              </a:solidFill>
            </a:rPr>
            <a:t>Split the data into 3 sets for training on 80% of the data, validating on 10% o the data, and testing on remaining 10% of the data</a:t>
          </a:r>
        </a:p>
      </dsp:txBody>
      <dsp:txXfrm rot="-5400000">
        <a:off x="691851" y="1832064"/>
        <a:ext cx="9289838" cy="498243"/>
      </dsp:txXfrm>
    </dsp:sp>
    <dsp:sp modelId="{18648A75-EBC4-9341-BC2B-8959EF441FE3}">
      <dsp:nvSpPr>
        <dsp:cNvPr id="0" name=""/>
        <dsp:cNvSpPr/>
      </dsp:nvSpPr>
      <dsp:spPr>
        <a:xfrm rot="5400000">
          <a:off x="-148253" y="2998155"/>
          <a:ext cx="988358" cy="691851"/>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Train</a:t>
          </a:r>
        </a:p>
      </dsp:txBody>
      <dsp:txXfrm rot="-5400000">
        <a:off x="1" y="3195828"/>
        <a:ext cx="691851" cy="296507"/>
      </dsp:txXfrm>
    </dsp:sp>
    <dsp:sp modelId="{6CA1BD58-CCF1-2444-BE4B-5CBB94FF7AAC}">
      <dsp:nvSpPr>
        <dsp:cNvPr id="0" name=""/>
        <dsp:cNvSpPr/>
      </dsp:nvSpPr>
      <dsp:spPr>
        <a:xfrm rot="5400000">
          <a:off x="4815226" y="-1487278"/>
          <a:ext cx="1070042" cy="9316792"/>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Train the model</a:t>
          </a:r>
        </a:p>
        <a:p>
          <a:pPr marL="228600" lvl="2" indent="-114300" algn="l" defTabSz="533400">
            <a:lnSpc>
              <a:spcPct val="90000"/>
            </a:lnSpc>
            <a:spcBef>
              <a:spcPct val="0"/>
            </a:spcBef>
            <a:spcAft>
              <a:spcPct val="15000"/>
            </a:spcAft>
            <a:buChar char="•"/>
          </a:pPr>
          <a:r>
            <a:rPr kumimoji="1" lang="en-US" altLang="zh-TW" sz="1200" kern="1200" dirty="0">
              <a:solidFill>
                <a:schemeClr val="tx1"/>
              </a:solidFill>
            </a:rPr>
            <a:t>Define the mode </a:t>
          </a:r>
          <a:r>
            <a:rPr kumimoji="1" lang="en-US" altLang="zh-TW" sz="1200" kern="1200" dirty="0" err="1">
              <a:solidFill>
                <a:schemeClr val="tx1"/>
              </a:solidFill>
            </a:rPr>
            <a:t>RecommenderNet</a:t>
          </a:r>
          <a:r>
            <a:rPr kumimoji="1" lang="en-US" altLang="zh-TW" sz="1200" kern="1200" dirty="0">
              <a:solidFill>
                <a:schemeClr val="tx1"/>
              </a:solidFill>
            </a:rPr>
            <a:t>() as a subclass inheriting </a:t>
          </a:r>
          <a:r>
            <a:rPr lang="en" altLang="zh-TW" sz="1200" kern="1200" dirty="0"/>
            <a:t>the </a:t>
          </a:r>
          <a:r>
            <a:rPr lang="en" altLang="zh-TW" sz="1200" kern="1200" dirty="0" err="1"/>
            <a:t>tensorflow.keras.Model</a:t>
          </a:r>
          <a:r>
            <a:rPr lang="en" altLang="zh-TW" sz="1200" kern="1200" dirty="0"/>
            <a:t> super class. The input of the model will be the users and items one-hot encoding vectors. The output will be the predicted course rating. </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kumimoji="1" lang="en" altLang="zh-TW" sz="1200" kern="1200" dirty="0">
              <a:solidFill>
                <a:schemeClr val="tx1"/>
              </a:solidFill>
            </a:rPr>
            <a:t>Call </a:t>
          </a:r>
          <a:r>
            <a:rPr kumimoji="1" lang="en" altLang="zh-TW" sz="1200" kern="1200" dirty="0" err="1">
              <a:solidFill>
                <a:schemeClr val="tx1"/>
              </a:solidFill>
            </a:rPr>
            <a:t>model.compile</a:t>
          </a:r>
          <a:r>
            <a:rPr kumimoji="1" lang="en" altLang="zh-TW" sz="1200" kern="1200" dirty="0">
              <a:solidFill>
                <a:schemeClr val="tx1"/>
              </a:solidFill>
            </a:rPr>
            <a:t>() method to set up the loss and optimizer and metrics for the model training as follows:</a:t>
          </a:r>
          <a:endParaRPr lang="en-US" sz="1200" b="1" kern="1200" dirty="0">
            <a:solidFill>
              <a:schemeClr val="tx1"/>
            </a:solidFill>
          </a:endParaRPr>
        </a:p>
        <a:p>
          <a:pPr marL="342900" lvl="3" indent="-114300" algn="l" defTabSz="533400">
            <a:lnSpc>
              <a:spcPct val="90000"/>
            </a:lnSpc>
            <a:spcBef>
              <a:spcPct val="0"/>
            </a:spcBef>
            <a:spcAft>
              <a:spcPct val="15000"/>
            </a:spcAft>
            <a:buChar char="•"/>
          </a:pPr>
          <a:r>
            <a:rPr kumimoji="1" lang="en" altLang="zh-TW" sz="1200" kern="1200" dirty="0">
              <a:solidFill>
                <a:schemeClr val="tx1"/>
              </a:solidFill>
            </a:rPr>
            <a:t>optimizer =SGD(</a:t>
          </a:r>
          <a:r>
            <a:rPr kumimoji="1" lang="en" altLang="zh-TW" sz="1200" kern="1200" dirty="0" err="1">
              <a:solidFill>
                <a:schemeClr val="tx1"/>
              </a:solidFill>
            </a:rPr>
            <a:t>learning_rate</a:t>
          </a:r>
          <a:r>
            <a:rPr kumimoji="1" lang="en" altLang="zh-TW" sz="1200" kern="1200" dirty="0">
              <a:solidFill>
                <a:schemeClr val="tx1"/>
              </a:solidFill>
            </a:rPr>
            <a:t>=.003), loss = "</a:t>
          </a:r>
          <a:r>
            <a:rPr kumimoji="1" lang="en" altLang="zh-TW" sz="1200" kern="1200" dirty="0" err="1">
              <a:solidFill>
                <a:schemeClr val="tx1"/>
              </a:solidFill>
            </a:rPr>
            <a:t>MeanSquaredError</a:t>
          </a:r>
          <a:r>
            <a:rPr kumimoji="1" lang="en" altLang="zh-TW" sz="1200" kern="1200" dirty="0">
              <a:solidFill>
                <a:schemeClr val="tx1"/>
              </a:solidFill>
            </a:rPr>
            <a:t>", metrics=["</a:t>
          </a:r>
          <a:r>
            <a:rPr kumimoji="1" lang="en" altLang="zh-TW" sz="1200" kern="1200" dirty="0" err="1">
              <a:solidFill>
                <a:schemeClr val="tx1"/>
              </a:solidFill>
            </a:rPr>
            <a:t>RootMeanSquaredError</a:t>
          </a:r>
          <a:r>
            <a:rPr kumimoji="1" lang="en" altLang="zh-TW" sz="1200" kern="1200" dirty="0">
              <a:solidFill>
                <a:schemeClr val="tx1"/>
              </a:solidFill>
            </a:rPr>
            <a:t>"]</a:t>
          </a:r>
          <a:endParaRPr lang="en-US" sz="1200" b="1" kern="1200" dirty="0">
            <a:solidFill>
              <a:schemeClr val="tx1"/>
            </a:solidFill>
          </a:endParaRPr>
        </a:p>
        <a:p>
          <a:pPr marL="228600" lvl="2" indent="-114300" algn="l" defTabSz="533400">
            <a:lnSpc>
              <a:spcPct val="90000"/>
            </a:lnSpc>
            <a:spcBef>
              <a:spcPct val="0"/>
            </a:spcBef>
            <a:spcAft>
              <a:spcPct val="15000"/>
            </a:spcAft>
            <a:buChar char="•"/>
          </a:pPr>
          <a:r>
            <a:rPr lang="en-US" sz="1200" b="0" kern="1200" dirty="0">
              <a:solidFill>
                <a:schemeClr val="tx1"/>
              </a:solidFill>
            </a:rPr>
            <a:t>Call </a:t>
          </a:r>
          <a:r>
            <a:rPr lang="en-US" sz="1200" b="0" kern="1200" dirty="0" err="1">
              <a:solidFill>
                <a:schemeClr val="tx1"/>
              </a:solidFill>
            </a:rPr>
            <a:t>model.fit</a:t>
          </a:r>
          <a:r>
            <a:rPr lang="en-US" sz="1200" b="0" kern="1200" dirty="0">
              <a:solidFill>
                <a:schemeClr val="tx1"/>
              </a:solidFill>
            </a:rPr>
            <a:t>() method to train the model. </a:t>
          </a:r>
        </a:p>
      </dsp:txBody>
      <dsp:txXfrm rot="-5400000">
        <a:off x="691852" y="2688331"/>
        <a:ext cx="9264557" cy="965572"/>
      </dsp:txXfrm>
    </dsp:sp>
    <dsp:sp modelId="{3263FB1B-4268-E347-8598-49D62317963A}">
      <dsp:nvSpPr>
        <dsp:cNvPr id="0" name=""/>
        <dsp:cNvSpPr/>
      </dsp:nvSpPr>
      <dsp:spPr>
        <a:xfrm rot="5400000">
          <a:off x="-148253" y="3874282"/>
          <a:ext cx="988358" cy="691851"/>
        </a:xfrm>
        <a:prstGeom prst="chevron">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Evaluate</a:t>
          </a:r>
        </a:p>
      </dsp:txBody>
      <dsp:txXfrm rot="-5400000">
        <a:off x="1" y="4071955"/>
        <a:ext cx="691851" cy="296507"/>
      </dsp:txXfrm>
    </dsp:sp>
    <dsp:sp modelId="{266D527D-F777-554D-8DF9-A9C33B108ADA}">
      <dsp:nvSpPr>
        <dsp:cNvPr id="0" name=""/>
        <dsp:cNvSpPr/>
      </dsp:nvSpPr>
      <dsp:spPr>
        <a:xfrm rot="5400000">
          <a:off x="5147591" y="-611151"/>
          <a:ext cx="405311" cy="9316792"/>
        </a:xfrm>
        <a:prstGeom prst="round2Same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solidFill>
                <a:schemeClr val="tx1"/>
              </a:solidFill>
            </a:rPr>
            <a:t>Evaluate the prediction accuracy of the model</a:t>
          </a:r>
        </a:p>
        <a:p>
          <a:pPr marL="228600" lvl="2" indent="-114300" algn="l" defTabSz="533400">
            <a:lnSpc>
              <a:spcPct val="90000"/>
            </a:lnSpc>
            <a:spcBef>
              <a:spcPct val="0"/>
            </a:spcBef>
            <a:spcAft>
              <a:spcPct val="15000"/>
            </a:spcAft>
            <a:buChar char="•"/>
          </a:pPr>
          <a:r>
            <a:rPr lang="en" altLang="zh-TW" sz="1200" kern="1200" dirty="0"/>
            <a:t>Call </a:t>
          </a:r>
          <a:r>
            <a:rPr lang="en" altLang="zh-TW" sz="1200" kern="1200" dirty="0" err="1"/>
            <a:t>model.evaluate</a:t>
          </a:r>
          <a:r>
            <a:rPr lang="en" altLang="zh-TW" sz="1200" kern="1200" dirty="0"/>
            <a:t>() method to evaluate the model: RMSE = 0.2159</a:t>
          </a:r>
          <a:endParaRPr lang="en-US" sz="1200" b="1" kern="1200" dirty="0">
            <a:solidFill>
              <a:schemeClr val="tx1"/>
            </a:solidFill>
          </a:endParaRPr>
        </a:p>
      </dsp:txBody>
      <dsp:txXfrm rot="-5400000">
        <a:off x="691851" y="3864375"/>
        <a:ext cx="9297006" cy="365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499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98761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16490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75420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061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47544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897853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0256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332291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8087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2079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617619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049050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241294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577414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47135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386265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67271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313216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3455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9799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646149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267643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587741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4012690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73906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513815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102979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427461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4096423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997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dirty="0"/>
              <a:t>Given all the course genres, now let's calculate the course count for each genre. e.g., there are 69 courses that belong to the </a:t>
            </a:r>
            <a:r>
              <a:rPr lang="en" altLang="zh-TW" dirty="0" err="1"/>
              <a:t>MachineLearning</a:t>
            </a:r>
            <a:r>
              <a:rPr lang="en" altLang="zh-TW" dirty="0"/>
              <a:t> genre and 23 courses that belong to the Python genre. We also want to sort the genre count list to find the most popular course genres.</a:t>
            </a:r>
          </a:p>
          <a:p>
            <a:r>
              <a:rPr lang="en" altLang="zh-TW" dirty="0"/>
              <a:t>Database 60 </a:t>
            </a:r>
          </a:p>
          <a:p>
            <a:r>
              <a:rPr lang="en" altLang="zh-TW" dirty="0"/>
              <a:t>Python 28 </a:t>
            </a:r>
          </a:p>
          <a:p>
            <a:r>
              <a:rPr lang="en" altLang="zh-TW" dirty="0" err="1"/>
              <a:t>CloudComputing</a:t>
            </a:r>
            <a:r>
              <a:rPr lang="en" altLang="zh-TW" dirty="0"/>
              <a:t> 37 </a:t>
            </a:r>
          </a:p>
          <a:p>
            <a:r>
              <a:rPr lang="en" altLang="zh-TW" dirty="0" err="1"/>
              <a:t>DataAnalysis</a:t>
            </a:r>
            <a:r>
              <a:rPr lang="en" altLang="zh-TW" dirty="0"/>
              <a:t> 56 </a:t>
            </a:r>
          </a:p>
          <a:p>
            <a:r>
              <a:rPr lang="en" altLang="zh-TW" dirty="0"/>
              <a:t>Containers 17 </a:t>
            </a:r>
          </a:p>
          <a:p>
            <a:r>
              <a:rPr lang="en" altLang="zh-TW" dirty="0" err="1"/>
              <a:t>MachineLearning</a:t>
            </a:r>
            <a:r>
              <a:rPr lang="en" altLang="zh-TW" dirty="0"/>
              <a:t> 69 </a:t>
            </a:r>
          </a:p>
          <a:p>
            <a:r>
              <a:rPr lang="en" altLang="zh-TW" dirty="0" err="1"/>
              <a:t>ComputerVision</a:t>
            </a:r>
            <a:r>
              <a:rPr lang="en" altLang="zh-TW" dirty="0"/>
              <a:t> 10 </a:t>
            </a:r>
          </a:p>
          <a:p>
            <a:r>
              <a:rPr lang="en" altLang="zh-TW" dirty="0" err="1"/>
              <a:t>DataScience</a:t>
            </a:r>
            <a:r>
              <a:rPr lang="en" altLang="zh-TW" dirty="0"/>
              <a:t> 38 </a:t>
            </a:r>
          </a:p>
          <a:p>
            <a:r>
              <a:rPr lang="en" altLang="zh-TW" dirty="0" err="1"/>
              <a:t>BigData</a:t>
            </a:r>
            <a:r>
              <a:rPr lang="en" altLang="zh-TW" dirty="0"/>
              <a:t> 36 </a:t>
            </a:r>
          </a:p>
          <a:p>
            <a:r>
              <a:rPr lang="en" altLang="zh-TW" dirty="0"/>
              <a:t>Chatbot 4 </a:t>
            </a:r>
          </a:p>
          <a:p>
            <a:r>
              <a:rPr lang="en" altLang="zh-TW" dirty="0"/>
              <a:t>R 17 </a:t>
            </a:r>
          </a:p>
          <a:p>
            <a:r>
              <a:rPr lang="en" altLang="zh-TW" dirty="0" err="1"/>
              <a:t>BackendDev</a:t>
            </a:r>
            <a:r>
              <a:rPr lang="en" altLang="zh-TW" dirty="0"/>
              <a:t> 78 </a:t>
            </a:r>
          </a:p>
          <a:p>
            <a:r>
              <a:rPr lang="en" altLang="zh-TW" dirty="0" err="1"/>
              <a:t>FrontendDev</a:t>
            </a:r>
            <a:r>
              <a:rPr lang="en" altLang="zh-TW" dirty="0"/>
              <a:t> 19 </a:t>
            </a:r>
          </a:p>
          <a:p>
            <a:r>
              <a:rPr lang="en" altLang="zh-TW" dirty="0"/>
              <a:t>Blockchain 4</a:t>
            </a:r>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04864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043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27607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8276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99369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54047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7141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7697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84978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2"/>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84603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69358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52415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9598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8164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8B9EBBA-996F-894A-B54A-D6246ED52CEA}" type="datetimeFigureOut">
              <a:rPr lang="en-US" smtClean="0"/>
              <a:pPr/>
              <a:t>4/30/23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A190C97C-0095-2443-AC12-FA4CBA4ACD4D}"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759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39530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160EA64-D806-43AC-9DF2-F8C432F32B4C}"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313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7513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5377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0420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78101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1BE4249-C0D0-4B06-8692-E8BB871AF643}" type="datetimeFigureOut">
              <a:rPr lang="en-US" smtClean="0"/>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9415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42B0DB6-F5C7-45FB-8CF3-31B45F9C2DAC}" type="datetimeFigureOut">
              <a:rPr lang="en-US" smtClean="0"/>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15055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78389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88215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5175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57845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27099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7DE6118-2437-4B30-8E3C-4D2BE6020583}" type="datetimeFigureOut">
              <a:rPr lang="en-US" smtClean="0"/>
              <a:pPr/>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5600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800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65012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98560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5.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4.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706" r:id="rId12"/>
    <p:sldLayoutId id="2147483868" r:id="rId13"/>
    <p:sldLayoutId id="2147484018" r:id="rId14"/>
    <p:sldLayoutId id="2147484140" r:id="rId15"/>
    <p:sldLayoutId id="2147484304" r:id="rId16"/>
    <p:sldLayoutId id="2147484303" r:id="rId17"/>
    <p:sldLayoutId id="2147484343" r:id="rId18"/>
    <p:sldLayoutId id="2147484604" r:id="rId19"/>
    <p:sldLayoutId id="214748467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4/30/23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544911002"/>
      </p:ext>
    </p:extLst>
  </p:cSld>
  <p:clrMap bg1="lt1" tx1="dk1" bg2="lt2" tx2="dk2" accent1="accent1" accent2="accent2" accent3="accent3" accent4="accent4" accent5="accent5" accent6="accent6" hlink="hlink" folHlink="folHlink"/>
  <p:sldLayoutIdLst>
    <p:sldLayoutId id="2147484787" r:id="rId1"/>
    <p:sldLayoutId id="2147484788" r:id="rId2"/>
    <p:sldLayoutId id="2147484789" r:id="rId3"/>
    <p:sldLayoutId id="2147484790" r:id="rId4"/>
    <p:sldLayoutId id="2147484791" r:id="rId5"/>
    <p:sldLayoutId id="2147484792" r:id="rId6"/>
    <p:sldLayoutId id="2147484793" r:id="rId7"/>
    <p:sldLayoutId id="2147484794" r:id="rId8"/>
    <p:sldLayoutId id="2147484795" r:id="rId9"/>
    <p:sldLayoutId id="2147484796" r:id="rId10"/>
    <p:sldLayoutId id="2147484797" r:id="rId11"/>
    <p:sldLayoutId id="2147484798" r:id="rId12"/>
    <p:sldLayoutId id="2147484799" r:id="rId13"/>
    <p:sldLayoutId id="2147484800" r:id="rId14"/>
    <p:sldLayoutId id="2147484801" r:id="rId15"/>
    <p:sldLayoutId id="2147484802" r:id="rId16"/>
    <p:sldLayoutId id="2147484803" r:id="rId17"/>
    <p:sldLayoutId id="2147484804"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jpeg"/><Relationship Id="rId7" Type="http://schemas.openxmlformats.org/officeDocument/2006/relationships/diagramLayout" Target="../diagrams/layout3.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Data" Target="../diagrams/data3.xml"/><Relationship Id="rId5" Type="http://schemas.openxmlformats.org/officeDocument/2006/relationships/image" Target="../media/image5.png"/><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jpe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2.jpe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image" Target="../media/image4.png"/><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28.png"/><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2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jpe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08AF69-4D62-3045-9FEF-6800D771C946}"/>
              </a:ext>
            </a:extLst>
          </p:cNvPr>
          <p:cNvSpPr txBox="1"/>
          <p:nvPr/>
        </p:nvSpPr>
        <p:spPr>
          <a:xfrm>
            <a:off x="1191908" y="982133"/>
            <a:ext cx="6954565" cy="1938992"/>
          </a:xfrm>
          <a:prstGeom prst="rect">
            <a:avLst/>
          </a:prstGeom>
          <a:solidFill>
            <a:schemeClr val="bg1">
              <a:alpha val="86117"/>
            </a:schemeClr>
          </a:solidFill>
        </p:spPr>
        <p:txBody>
          <a:bodyPr wrap="square" rtlCol="0">
            <a:spAutoFit/>
          </a:bodyPr>
          <a:lstStyle/>
          <a:p>
            <a:r>
              <a:rPr lang="en-US" sz="4000" dirty="0">
                <a:latin typeface="Abadi" panose="020B0604020104020204" pitchFamily="34" charset="0"/>
              </a:rPr>
              <a:t>Build a Personalized Online Course Recommender System with Machine Learning</a:t>
            </a:r>
          </a:p>
        </p:txBody>
      </p:sp>
      <p:sp>
        <p:nvSpPr>
          <p:cNvPr id="3" name="TextBox 2">
            <a:extLst>
              <a:ext uri="{FF2B5EF4-FFF2-40B4-BE49-F238E27FC236}">
                <a16:creationId xmlns:a16="http://schemas.microsoft.com/office/drawing/2014/main" id="{68217B24-331B-5040-859E-22982B3A88DA}"/>
              </a:ext>
            </a:extLst>
          </p:cNvPr>
          <p:cNvSpPr txBox="1"/>
          <p:nvPr/>
        </p:nvSpPr>
        <p:spPr>
          <a:xfrm>
            <a:off x="1481095" y="4769455"/>
            <a:ext cx="2514600" cy="830997"/>
          </a:xfrm>
          <a:prstGeom prst="rect">
            <a:avLst/>
          </a:prstGeom>
          <a:noFill/>
        </p:spPr>
        <p:txBody>
          <a:bodyPr wrap="square" lIns="91440" tIns="45720" rIns="91440" bIns="45720" rtlCol="0" anchor="t">
            <a:spAutoFit/>
          </a:bodyPr>
          <a:lstStyle/>
          <a:p>
            <a:r>
              <a:rPr lang="en-US" sz="2400" dirty="0">
                <a:latin typeface="Abadi"/>
                <a:ea typeface="SF Pro" pitchFamily="2" charset="0"/>
                <a:cs typeface="SF Pro" pitchFamily="2" charset="0"/>
              </a:rPr>
              <a:t>Dianne Liu</a:t>
            </a:r>
          </a:p>
          <a:p>
            <a:r>
              <a:rPr lang="en-US" sz="2400" dirty="0">
                <a:latin typeface="Abadi" panose="020B0604020104020204" pitchFamily="34" charset="0"/>
                <a:ea typeface="SF Pro" pitchFamily="2" charset="0"/>
                <a:cs typeface="SF Pro" pitchFamily="2" charset="0"/>
              </a:rPr>
              <a:t>April-03, 2023</a:t>
            </a:r>
          </a:p>
        </p:txBody>
      </p:sp>
      <p:grpSp>
        <p:nvGrpSpPr>
          <p:cNvPr id="7" name="群組 6">
            <a:extLst>
              <a:ext uri="{FF2B5EF4-FFF2-40B4-BE49-F238E27FC236}">
                <a16:creationId xmlns:a16="http://schemas.microsoft.com/office/drawing/2014/main" id="{513181BF-3653-6ACD-006A-833F8418BDA8}"/>
              </a:ext>
            </a:extLst>
          </p:cNvPr>
          <p:cNvGrpSpPr/>
          <p:nvPr/>
        </p:nvGrpSpPr>
        <p:grpSpPr>
          <a:xfrm>
            <a:off x="5004369" y="3037114"/>
            <a:ext cx="6118575" cy="2838753"/>
            <a:chOff x="5871412" y="3820167"/>
            <a:chExt cx="6118575" cy="2838753"/>
          </a:xfrm>
        </p:grpSpPr>
        <p:cxnSp>
          <p:nvCxnSpPr>
            <p:cNvPr id="9" name="Straight Arrow Connector 8">
              <a:extLst>
                <a:ext uri="{FF2B5EF4-FFF2-40B4-BE49-F238E27FC236}">
                  <a16:creationId xmlns:a16="http://schemas.microsoft.com/office/drawing/2014/main" id="{786D5268-B673-A742-9436-8948B1C5875A}"/>
                </a:ext>
              </a:extLst>
            </p:cNvPr>
            <p:cNvCxnSpPr>
              <a:cxnSpLocks/>
            </p:cNvCxnSpPr>
            <p:nvPr/>
          </p:nvCxnSpPr>
          <p:spPr>
            <a:xfrm>
              <a:off x="10606756" y="5517217"/>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57CC37BB-2BAE-9BA2-6B31-C863F2C7294C}"/>
                </a:ext>
              </a:extLst>
            </p:cNvPr>
            <p:cNvGrpSpPr/>
            <p:nvPr/>
          </p:nvGrpSpPr>
          <p:grpSpPr>
            <a:xfrm>
              <a:off x="5871412" y="3820167"/>
              <a:ext cx="6118575" cy="2838753"/>
              <a:chOff x="5871412" y="3820167"/>
              <a:chExt cx="6118575" cy="2838753"/>
            </a:xfrm>
          </p:grpSpPr>
          <p:cxnSp>
            <p:nvCxnSpPr>
              <p:cNvPr id="10" name="Straight Arrow Connector 9">
                <a:extLst>
                  <a:ext uri="{FF2B5EF4-FFF2-40B4-BE49-F238E27FC236}">
                    <a16:creationId xmlns:a16="http://schemas.microsoft.com/office/drawing/2014/main" id="{0622C788-5750-B448-9946-A3353F7249B8}"/>
                  </a:ext>
                </a:extLst>
              </p:cNvPr>
              <p:cNvCxnSpPr>
                <a:cxnSpLocks/>
              </p:cNvCxnSpPr>
              <p:nvPr/>
            </p:nvCxnSpPr>
            <p:spPr>
              <a:xfrm>
                <a:off x="10606756" y="5035201"/>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pSp>
            <p:nvGrpSpPr>
              <p:cNvPr id="5" name="群組 4">
                <a:extLst>
                  <a:ext uri="{FF2B5EF4-FFF2-40B4-BE49-F238E27FC236}">
                    <a16:creationId xmlns:a16="http://schemas.microsoft.com/office/drawing/2014/main" id="{ED8B8E17-84B6-4269-C063-90EAC31B40C0}"/>
                  </a:ext>
                </a:extLst>
              </p:cNvPr>
              <p:cNvGrpSpPr/>
              <p:nvPr/>
            </p:nvGrpSpPr>
            <p:grpSpPr>
              <a:xfrm>
                <a:off x="5871412" y="3820167"/>
                <a:ext cx="6118575" cy="2838753"/>
                <a:chOff x="5871412" y="3820167"/>
                <a:chExt cx="6118575" cy="2838753"/>
              </a:xfrm>
            </p:grpSpPr>
            <p:grpSp>
              <p:nvGrpSpPr>
                <p:cNvPr id="12" name="Group 11">
                  <a:extLst>
                    <a:ext uri="{FF2B5EF4-FFF2-40B4-BE49-F238E27FC236}">
                      <a16:creationId xmlns:a16="http://schemas.microsoft.com/office/drawing/2014/main" id="{EBCBB462-34C3-D144-9620-F611A0964A6F}"/>
                    </a:ext>
                  </a:extLst>
                </p:cNvPr>
                <p:cNvGrpSpPr/>
                <p:nvPr/>
              </p:nvGrpSpPr>
              <p:grpSpPr>
                <a:xfrm>
                  <a:off x="5871412" y="3820167"/>
                  <a:ext cx="6118575" cy="2838753"/>
                  <a:chOff x="5136802" y="3703860"/>
                  <a:chExt cx="6118575" cy="2838753"/>
                </a:xfrm>
              </p:grpSpPr>
              <p:pic>
                <p:nvPicPr>
                  <p:cNvPr id="4" name="Picture 3">
                    <a:extLst>
                      <a:ext uri="{FF2B5EF4-FFF2-40B4-BE49-F238E27FC236}">
                        <a16:creationId xmlns:a16="http://schemas.microsoft.com/office/drawing/2014/main" id="{522F046B-F6EE-4E47-8C57-F6A6A097D297}"/>
                      </a:ext>
                    </a:extLst>
                  </p:cNvPr>
                  <p:cNvPicPr>
                    <a:picLocks noChangeAspect="1"/>
                  </p:cNvPicPr>
                  <p:nvPr/>
                </p:nvPicPr>
                <p:blipFill>
                  <a:blip r:embed="rId3"/>
                  <a:stretch>
                    <a:fillRect/>
                  </a:stretch>
                </p:blipFill>
                <p:spPr>
                  <a:xfrm>
                    <a:off x="5136802" y="3703860"/>
                    <a:ext cx="4612478" cy="28387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a:extLst>
                      <a:ext uri="{FF2B5EF4-FFF2-40B4-BE49-F238E27FC236}">
                        <a16:creationId xmlns:a16="http://schemas.microsoft.com/office/drawing/2014/main" id="{284E1D9B-0FCE-1D41-A7A6-A153308B8FAB}"/>
                      </a:ext>
                    </a:extLst>
                  </p:cNvPr>
                  <p:cNvCxnSpPr>
                    <a:cxnSpLocks/>
                  </p:cNvCxnSpPr>
                  <p:nvPr/>
                </p:nvCxnSpPr>
                <p:spPr>
                  <a:xfrm>
                    <a:off x="9872146" y="5166220"/>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B6D164AC-71BC-794A-89DA-C74C9525C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954" y="4527982"/>
                    <a:ext cx="497423" cy="514575"/>
                  </a:xfrm>
                  <a:prstGeom prst="rect">
                    <a:avLst/>
                  </a:prstGeom>
                </p:spPr>
              </p:pic>
            </p:grpSp>
            <p:pic>
              <p:nvPicPr>
                <p:cNvPr id="13" name="Graphic 12">
                  <a:extLst>
                    <a:ext uri="{FF2B5EF4-FFF2-40B4-BE49-F238E27FC236}">
                      <a16:creationId xmlns:a16="http://schemas.microsoft.com/office/drawing/2014/main" id="{0B8BB15B-3863-C146-97D8-D3D09F989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92564" y="5406189"/>
                  <a:ext cx="497423" cy="514575"/>
                </a:xfrm>
                <a:prstGeom prst="rect">
                  <a:avLst/>
                </a:prstGeom>
              </p:spPr>
            </p:pic>
          </p:grpSp>
        </p:grpSp>
      </p:grpSp>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9" name="Picture 8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0" name="Rectangle 8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91" name="Picture 9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92" name="Picture 9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94" name="Straight Connector 9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標題 1">
            <a:extLst>
              <a:ext uri="{FF2B5EF4-FFF2-40B4-BE49-F238E27FC236}">
                <a16:creationId xmlns:a16="http://schemas.microsoft.com/office/drawing/2014/main" id="{EF72D378-8E93-AB2B-4147-0FEB79CAFD48}"/>
              </a:ext>
            </a:extLst>
          </p:cNvPr>
          <p:cNvSpPr>
            <a:spLocks noGrp="1"/>
          </p:cNvSpPr>
          <p:nvPr>
            <p:ph type="title" idx="4294967295"/>
          </p:nvPr>
        </p:nvSpPr>
        <p:spPr>
          <a:xfrm>
            <a:off x="1295402" y="982132"/>
            <a:ext cx="9601196" cy="1303867"/>
          </a:xfrm>
          <a:prstGeom prst="rect">
            <a:avLst/>
          </a:prstGeom>
        </p:spPr>
        <p:txBody>
          <a:bodyPr vert="horz" lIns="91440" tIns="45720" rIns="91440" bIns="45720" rtlCol="0" anchor="ctr">
            <a:normAutofit/>
          </a:bodyPr>
          <a:lstStyle/>
          <a:p>
            <a:pPr>
              <a:lnSpc>
                <a:spcPct val="90000"/>
              </a:lnSpc>
            </a:pPr>
            <a:r>
              <a:rPr lang="en-US" altLang="zh-TW" sz="4100" dirty="0">
                <a:solidFill>
                  <a:srgbClr val="262626"/>
                </a:solidFill>
              </a:rPr>
              <a:t>Overview for Content-based Recommender System</a:t>
            </a:r>
            <a:endParaRPr kumimoji="1" lang="en-US" altLang="zh-TW" sz="4100" dirty="0">
              <a:solidFill>
                <a:srgbClr val="262626"/>
              </a:solidFill>
            </a:endParaRPr>
          </a:p>
        </p:txBody>
      </p:sp>
      <p:graphicFrame>
        <p:nvGraphicFramePr>
          <p:cNvPr id="61" name="內容版面配置區 2">
            <a:extLst>
              <a:ext uri="{FF2B5EF4-FFF2-40B4-BE49-F238E27FC236}">
                <a16:creationId xmlns:a16="http://schemas.microsoft.com/office/drawing/2014/main" id="{55907BAA-F54B-A750-7687-4D1A76DCA10B}"/>
              </a:ext>
            </a:extLst>
          </p:cNvPr>
          <p:cNvGraphicFramePr>
            <a:graphicFrameLocks noGrp="1"/>
          </p:cNvGraphicFramePr>
          <p:nvPr>
            <p:ph sz="quarter" idx="4294967295"/>
            <p:extLst>
              <p:ext uri="{D42A27DB-BD31-4B8C-83A1-F6EECF244321}">
                <p14:modId xmlns:p14="http://schemas.microsoft.com/office/powerpoint/2010/main" val="619748218"/>
              </p:ext>
            </p:extLst>
          </p:nvPr>
        </p:nvGraphicFramePr>
        <p:xfrm>
          <a:off x="1293813" y="1948721"/>
          <a:ext cx="9601197" cy="36230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7680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7" name="Picture 4" descr="Multi-coloured paper-craft art">
            <a:extLst>
              <a:ext uri="{FF2B5EF4-FFF2-40B4-BE49-F238E27FC236}">
                <a16:creationId xmlns:a16="http://schemas.microsoft.com/office/drawing/2014/main" id="{DEFF9BCA-7C8E-6F4D-C358-E6FD4330B3C0}"/>
              </a:ext>
            </a:extLst>
          </p:cNvPr>
          <p:cNvPicPr>
            <a:picLocks noChangeAspect="1"/>
          </p:cNvPicPr>
          <p:nvPr/>
        </p:nvPicPr>
        <p:blipFill rotWithShape="1">
          <a:blip r:embed="rId4">
            <a:duotone>
              <a:schemeClr val="bg2">
                <a:shade val="45000"/>
                <a:satMod val="135000"/>
              </a:schemeClr>
              <a:prstClr val="white"/>
            </a:duotone>
            <a:alphaModFix amt="35000"/>
          </a:blip>
          <a:srcRect t="13973" r="1" b="7525"/>
          <a:stretch/>
        </p:blipFill>
        <p:spPr>
          <a:xfrm>
            <a:off x="493217" y="488137"/>
            <a:ext cx="11227442" cy="5883295"/>
          </a:xfrm>
          <a:prstGeom prst="rect">
            <a:avLst/>
          </a:prstGeom>
        </p:spPr>
      </p:pic>
      <p:sp>
        <p:nvSpPr>
          <p:cNvPr id="54" name="Rectangle 53">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9601196" cy="1303867"/>
          </a:xfrm>
          <a:prstGeom prst="rect">
            <a:avLst/>
          </a:prstGeom>
        </p:spPr>
        <p:txBody>
          <a:bodyPr vert="horz" lIns="91440" tIns="45720" rIns="91440" bIns="45720" rtlCol="0">
            <a:normAutofit/>
          </a:bodyPr>
          <a:lstStyle/>
          <a:p>
            <a:pPr>
              <a:lnSpc>
                <a:spcPct val="90000"/>
              </a:lnSpc>
            </a:pPr>
            <a:r>
              <a:rPr lang="en-US" altLang="zh-TW" sz="4100" dirty="0"/>
              <a:t>Content-based recommender system - using user profile and course genres</a:t>
            </a:r>
            <a:endParaRPr kumimoji="1" lang="en-US" altLang="zh-TW" sz="4100" dirty="0"/>
          </a:p>
        </p:txBody>
      </p:sp>
      <p:cxnSp>
        <p:nvCxnSpPr>
          <p:cNvPr id="56" name="Straight Connector 55">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59"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0" name="Picture 59">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61"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62" name="Picture 61">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8"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1045029" y="2556932"/>
            <a:ext cx="10117776" cy="3318936"/>
          </a:xfrm>
          <a:prstGeom prst="rect">
            <a:avLst/>
          </a:prstGeom>
        </p:spPr>
        <p:txBody>
          <a:bodyPr vert="horz" lIns="91440" tIns="45720" rIns="91440" bIns="45720" rtlCol="0">
            <a:noAutofit/>
          </a:bodyPr>
          <a:lstStyle/>
          <a:p>
            <a:pPr>
              <a:lnSpc>
                <a:spcPct val="90000"/>
              </a:lnSpc>
            </a:pPr>
            <a:r>
              <a:rPr lang="en-US" altLang="zh-TW" sz="1600" dirty="0"/>
              <a:t>The most common type of content-based recommendation system is to recommend items to users based on their profiles. </a:t>
            </a:r>
          </a:p>
          <a:p>
            <a:pPr>
              <a:lnSpc>
                <a:spcPct val="90000"/>
              </a:lnSpc>
            </a:pPr>
            <a:r>
              <a:rPr lang="en-US" altLang="zh-TW" sz="1600" dirty="0"/>
              <a:t>The user's profile revolves around that user's preferences and tastes. It is shaped based on user ratings, including the number of times a user has clicked on different items or liked those items.</a:t>
            </a:r>
          </a:p>
          <a:p>
            <a:pPr>
              <a:lnSpc>
                <a:spcPct val="90000"/>
              </a:lnSpc>
            </a:pPr>
            <a:r>
              <a:rPr lang="en-US" altLang="zh-TW" sz="1600" dirty="0"/>
              <a:t>The recommendation process is based on the similarity between those items. The similarity or closeness of items is measured based on the similarity in the content of those items. When we say content, we're talking about things like the item's category, tag, genre, and so on. Essentially the features about an item.</a:t>
            </a:r>
          </a:p>
          <a:p>
            <a:pPr>
              <a:lnSpc>
                <a:spcPct val="90000"/>
              </a:lnSpc>
            </a:pPr>
            <a:r>
              <a:rPr lang="en-US" altLang="zh-TW" sz="1600" dirty="0"/>
              <a:t>Next we are going to:</a:t>
            </a:r>
          </a:p>
          <a:p>
            <a:pPr marL="800100" lvl="1">
              <a:lnSpc>
                <a:spcPct val="90000"/>
              </a:lnSpc>
            </a:pPr>
            <a:r>
              <a:rPr lang="en-US" altLang="zh-TW" sz="1600" dirty="0"/>
              <a:t>Generate user profile based on course genre and rating. </a:t>
            </a:r>
          </a:p>
          <a:p>
            <a:pPr marL="800100" lvl="1">
              <a:lnSpc>
                <a:spcPct val="90000"/>
              </a:lnSpc>
            </a:pPr>
            <a:r>
              <a:rPr lang="en-US" altLang="zh-TW" sz="1600" dirty="0"/>
              <a:t>Transform the user profile to be numeric feature vector</a:t>
            </a:r>
          </a:p>
          <a:p>
            <a:pPr marL="800100" lvl="1">
              <a:lnSpc>
                <a:spcPct val="90000"/>
              </a:lnSpc>
            </a:pPr>
            <a:r>
              <a:rPr lang="en-US" altLang="zh-TW" sz="1600" dirty="0"/>
              <a:t>Compute the interest score that also represents the recommendation score by computing dot product between a specific course matrix and a single user’s user profile vector</a:t>
            </a:r>
          </a:p>
          <a:p>
            <a:pPr marL="800100" lvl="1">
              <a:lnSpc>
                <a:spcPct val="90000"/>
              </a:lnSpc>
            </a:pPr>
            <a:r>
              <a:rPr lang="en-US" altLang="zh-TW" sz="1600" dirty="0"/>
              <a:t>Recommend the new courses with high recommendation score to a user</a:t>
            </a:r>
          </a:p>
        </p:txBody>
      </p:sp>
    </p:spTree>
    <p:extLst>
      <p:ext uri="{BB962C8B-B14F-4D97-AF65-F5344CB8AC3E}">
        <p14:creationId xmlns:p14="http://schemas.microsoft.com/office/powerpoint/2010/main" val="666303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箭頭接點 103">
            <a:extLst>
              <a:ext uri="{FF2B5EF4-FFF2-40B4-BE49-F238E27FC236}">
                <a16:creationId xmlns:a16="http://schemas.microsoft.com/office/drawing/2014/main" id="{61884F70-7B0B-5981-5FDE-099D277E7174}"/>
              </a:ext>
            </a:extLst>
          </p:cNvPr>
          <p:cNvCxnSpPr>
            <a:cxnSpLocks/>
            <a:stCxn id="54" idx="3"/>
            <a:endCxn id="83" idx="1"/>
          </p:cNvCxnSpPr>
          <p:nvPr/>
        </p:nvCxnSpPr>
        <p:spPr>
          <a:xfrm>
            <a:off x="6356509" y="2180966"/>
            <a:ext cx="934899" cy="39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箭頭接點 111">
            <a:extLst>
              <a:ext uri="{FF2B5EF4-FFF2-40B4-BE49-F238E27FC236}">
                <a16:creationId xmlns:a16="http://schemas.microsoft.com/office/drawing/2014/main" id="{97E34BB8-7B60-C653-3C89-5F9358D89BA8}"/>
              </a:ext>
            </a:extLst>
          </p:cNvPr>
          <p:cNvCxnSpPr>
            <a:cxnSpLocks/>
            <a:stCxn id="83" idx="2"/>
            <a:endCxn id="60" idx="0"/>
          </p:cNvCxnSpPr>
          <p:nvPr/>
        </p:nvCxnSpPr>
        <p:spPr>
          <a:xfrm flipH="1">
            <a:off x="7966476" y="2612438"/>
            <a:ext cx="1072" cy="68861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群組 165">
            <a:extLst>
              <a:ext uri="{FF2B5EF4-FFF2-40B4-BE49-F238E27FC236}">
                <a16:creationId xmlns:a16="http://schemas.microsoft.com/office/drawing/2014/main" id="{CD92A79B-D424-2B41-4A21-F6327A84A234}"/>
              </a:ext>
            </a:extLst>
          </p:cNvPr>
          <p:cNvGrpSpPr/>
          <p:nvPr/>
        </p:nvGrpSpPr>
        <p:grpSpPr>
          <a:xfrm>
            <a:off x="1530229" y="1071905"/>
            <a:ext cx="9110063" cy="5084575"/>
            <a:chOff x="648193" y="957580"/>
            <a:chExt cx="9812521" cy="5437028"/>
          </a:xfrm>
        </p:grpSpPr>
        <p:grpSp>
          <p:nvGrpSpPr>
            <p:cNvPr id="164" name="群組 163">
              <a:extLst>
                <a:ext uri="{FF2B5EF4-FFF2-40B4-BE49-F238E27FC236}">
                  <a16:creationId xmlns:a16="http://schemas.microsoft.com/office/drawing/2014/main" id="{E09D5E7B-07C6-6D10-693A-B3B2C78D3583}"/>
                </a:ext>
              </a:extLst>
            </p:cNvPr>
            <p:cNvGrpSpPr/>
            <p:nvPr/>
          </p:nvGrpSpPr>
          <p:grpSpPr>
            <a:xfrm>
              <a:off x="648193" y="957580"/>
              <a:ext cx="9812521" cy="5437028"/>
              <a:chOff x="600692" y="743824"/>
              <a:chExt cx="9812521" cy="5437028"/>
            </a:xfrm>
          </p:grpSpPr>
          <p:sp>
            <p:nvSpPr>
              <p:cNvPr id="137" name="文字方塊 136">
                <a:extLst>
                  <a:ext uri="{FF2B5EF4-FFF2-40B4-BE49-F238E27FC236}">
                    <a16:creationId xmlns:a16="http://schemas.microsoft.com/office/drawing/2014/main" id="{B24B89DB-6391-3010-009E-C7DD402C0336}"/>
                  </a:ext>
                </a:extLst>
              </p:cNvPr>
              <p:cNvSpPr txBox="1"/>
              <p:nvPr/>
            </p:nvSpPr>
            <p:spPr>
              <a:xfrm>
                <a:off x="1436169" y="743824"/>
                <a:ext cx="3985039" cy="493667"/>
              </a:xfrm>
              <a:prstGeom prst="rect">
                <a:avLst/>
              </a:prstGeom>
              <a:noFill/>
            </p:spPr>
            <p:txBody>
              <a:bodyPr wrap="square">
                <a:spAutoFit/>
              </a:bodyPr>
              <a:lstStyle/>
              <a:p>
                <a:r>
                  <a:rPr lang="en" altLang="zh-TW" sz="1200" dirty="0"/>
                  <a:t>Calculate a recommendation score for each unenrolled course with respect to each user</a:t>
                </a:r>
                <a:endParaRPr lang="zh-TW" altLang="en-US" sz="1200" dirty="0"/>
              </a:p>
            </p:txBody>
          </p:sp>
          <p:grpSp>
            <p:nvGrpSpPr>
              <p:cNvPr id="163" name="群組 162">
                <a:extLst>
                  <a:ext uri="{FF2B5EF4-FFF2-40B4-BE49-F238E27FC236}">
                    <a16:creationId xmlns:a16="http://schemas.microsoft.com/office/drawing/2014/main" id="{220D45BA-8708-6586-5F48-75B115691B73}"/>
                  </a:ext>
                </a:extLst>
              </p:cNvPr>
              <p:cNvGrpSpPr/>
              <p:nvPr/>
            </p:nvGrpSpPr>
            <p:grpSpPr>
              <a:xfrm>
                <a:off x="600692" y="928724"/>
                <a:ext cx="9812521" cy="5252128"/>
                <a:chOff x="600692" y="928724"/>
                <a:chExt cx="9812521" cy="5252128"/>
              </a:xfrm>
            </p:grpSpPr>
            <p:cxnSp>
              <p:nvCxnSpPr>
                <p:cNvPr id="153" name="直線箭頭接點 152">
                  <a:extLst>
                    <a:ext uri="{FF2B5EF4-FFF2-40B4-BE49-F238E27FC236}">
                      <a16:creationId xmlns:a16="http://schemas.microsoft.com/office/drawing/2014/main" id="{B7368E79-0D51-F361-F203-E27BF05C8FA0}"/>
                    </a:ext>
                  </a:extLst>
                </p:cNvPr>
                <p:cNvCxnSpPr>
                  <a:cxnSpLocks/>
                  <a:endCxn id="51" idx="2"/>
                </p:cNvCxnSpPr>
                <p:nvPr/>
              </p:nvCxnSpPr>
              <p:spPr>
                <a:xfrm>
                  <a:off x="1755322" y="2134999"/>
                  <a:ext cx="1028627" cy="1"/>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箭頭接點 154">
                  <a:extLst>
                    <a:ext uri="{FF2B5EF4-FFF2-40B4-BE49-F238E27FC236}">
                      <a16:creationId xmlns:a16="http://schemas.microsoft.com/office/drawing/2014/main" id="{F1655955-E870-F9F9-D94A-B76BD630E0D9}"/>
                    </a:ext>
                  </a:extLst>
                </p:cNvPr>
                <p:cNvCxnSpPr>
                  <a:cxnSpLocks/>
                  <a:stCxn id="42" idx="1"/>
                </p:cNvCxnSpPr>
                <p:nvPr/>
              </p:nvCxnSpPr>
              <p:spPr>
                <a:xfrm flipH="1" flipV="1">
                  <a:off x="3808966" y="2143132"/>
                  <a:ext cx="872368" cy="1"/>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8FE6AABC-A2EC-02C5-C1FD-4E5145BE6567}"/>
                    </a:ext>
                  </a:extLst>
                </p:cNvPr>
                <p:cNvGrpSpPr/>
                <p:nvPr/>
              </p:nvGrpSpPr>
              <p:grpSpPr>
                <a:xfrm>
                  <a:off x="600692" y="928724"/>
                  <a:ext cx="9812521" cy="5252128"/>
                  <a:chOff x="600692" y="928724"/>
                  <a:chExt cx="9812521" cy="5252128"/>
                </a:xfrm>
              </p:grpSpPr>
              <p:grpSp>
                <p:nvGrpSpPr>
                  <p:cNvPr id="135" name="群組 134">
                    <a:extLst>
                      <a:ext uri="{FF2B5EF4-FFF2-40B4-BE49-F238E27FC236}">
                        <a16:creationId xmlns:a16="http://schemas.microsoft.com/office/drawing/2014/main" id="{4BDE4F1A-2848-A2DE-425C-0DFE68DE838C}"/>
                      </a:ext>
                    </a:extLst>
                  </p:cNvPr>
                  <p:cNvGrpSpPr/>
                  <p:nvPr/>
                </p:nvGrpSpPr>
                <p:grpSpPr>
                  <a:xfrm>
                    <a:off x="600692" y="928724"/>
                    <a:ext cx="9812521" cy="5252128"/>
                    <a:chOff x="897575" y="643140"/>
                    <a:chExt cx="9812521" cy="5252128"/>
                  </a:xfrm>
                </p:grpSpPr>
                <p:grpSp>
                  <p:nvGrpSpPr>
                    <p:cNvPr id="131" name="群組 130">
                      <a:extLst>
                        <a:ext uri="{FF2B5EF4-FFF2-40B4-BE49-F238E27FC236}">
                          <a16:creationId xmlns:a16="http://schemas.microsoft.com/office/drawing/2014/main" id="{43CFFEF5-01CB-8DA7-5272-3F8AE7FDEE44}"/>
                        </a:ext>
                      </a:extLst>
                    </p:cNvPr>
                    <p:cNvGrpSpPr/>
                    <p:nvPr/>
                  </p:nvGrpSpPr>
                  <p:grpSpPr>
                    <a:xfrm>
                      <a:off x="897575" y="643140"/>
                      <a:ext cx="8208969" cy="5252128"/>
                      <a:chOff x="897575" y="643140"/>
                      <a:chExt cx="8208969" cy="5252128"/>
                    </a:xfrm>
                  </p:grpSpPr>
                  <p:grpSp>
                    <p:nvGrpSpPr>
                      <p:cNvPr id="130" name="群組 129">
                        <a:extLst>
                          <a:ext uri="{FF2B5EF4-FFF2-40B4-BE49-F238E27FC236}">
                            <a16:creationId xmlns:a16="http://schemas.microsoft.com/office/drawing/2014/main" id="{0FDF763D-16F0-A4F1-EF0D-137569CB4DCC}"/>
                          </a:ext>
                        </a:extLst>
                      </p:cNvPr>
                      <p:cNvGrpSpPr/>
                      <p:nvPr/>
                    </p:nvGrpSpPr>
                    <p:grpSpPr>
                      <a:xfrm>
                        <a:off x="897575" y="643140"/>
                        <a:ext cx="8208969" cy="5252128"/>
                        <a:chOff x="897575" y="643140"/>
                        <a:chExt cx="8208969" cy="5252128"/>
                      </a:xfrm>
                    </p:grpSpPr>
                    <p:grpSp>
                      <p:nvGrpSpPr>
                        <p:cNvPr id="129" name="群組 128">
                          <a:extLst>
                            <a:ext uri="{FF2B5EF4-FFF2-40B4-BE49-F238E27FC236}">
                              <a16:creationId xmlns:a16="http://schemas.microsoft.com/office/drawing/2014/main" id="{4C921105-56E4-154A-F020-CD3C875A121D}"/>
                            </a:ext>
                          </a:extLst>
                        </p:cNvPr>
                        <p:cNvGrpSpPr/>
                        <p:nvPr/>
                      </p:nvGrpSpPr>
                      <p:grpSpPr>
                        <a:xfrm>
                          <a:off x="897575" y="643140"/>
                          <a:ext cx="8208969" cy="5252128"/>
                          <a:chOff x="897575" y="643140"/>
                          <a:chExt cx="8208969" cy="5252128"/>
                        </a:xfrm>
                      </p:grpSpPr>
                      <p:grpSp>
                        <p:nvGrpSpPr>
                          <p:cNvPr id="79" name="群組 78">
                            <a:extLst>
                              <a:ext uri="{FF2B5EF4-FFF2-40B4-BE49-F238E27FC236}">
                                <a16:creationId xmlns:a16="http://schemas.microsoft.com/office/drawing/2014/main" id="{574565B1-D17A-BDBE-D737-131A66D74B89}"/>
                              </a:ext>
                            </a:extLst>
                          </p:cNvPr>
                          <p:cNvGrpSpPr/>
                          <p:nvPr/>
                        </p:nvGrpSpPr>
                        <p:grpSpPr>
                          <a:xfrm>
                            <a:off x="897575" y="937597"/>
                            <a:ext cx="5330000" cy="4957671"/>
                            <a:chOff x="1747821" y="633295"/>
                            <a:chExt cx="5330000" cy="4957671"/>
                          </a:xfrm>
                        </p:grpSpPr>
                        <p:sp>
                          <p:nvSpPr>
                            <p:cNvPr id="20" name="圓角矩形 19">
                              <a:extLst>
                                <a:ext uri="{FF2B5EF4-FFF2-40B4-BE49-F238E27FC236}">
                                  <a16:creationId xmlns:a16="http://schemas.microsoft.com/office/drawing/2014/main" id="{1F407A67-C7E5-8192-576A-A6DCA96602C8}"/>
                                </a:ext>
                              </a:extLst>
                            </p:cNvPr>
                            <p:cNvSpPr/>
                            <p:nvPr/>
                          </p:nvSpPr>
                          <p:spPr>
                            <a:xfrm>
                              <a:off x="3597725" y="2294272"/>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Process features</a:t>
                              </a:r>
                              <a:endParaRPr kumimoji="1" lang="zh-TW" altLang="en-US" sz="1200" dirty="0">
                                <a:solidFill>
                                  <a:schemeClr val="tx1"/>
                                </a:solidFill>
                              </a:endParaRPr>
                            </a:p>
                          </p:txBody>
                        </p:sp>
                        <p:grpSp>
                          <p:nvGrpSpPr>
                            <p:cNvPr id="73" name="群組 72">
                              <a:extLst>
                                <a:ext uri="{FF2B5EF4-FFF2-40B4-BE49-F238E27FC236}">
                                  <a16:creationId xmlns:a16="http://schemas.microsoft.com/office/drawing/2014/main" id="{FB47B20E-66B5-3760-EE33-BD120D0FF08F}"/>
                                </a:ext>
                              </a:extLst>
                            </p:cNvPr>
                            <p:cNvGrpSpPr/>
                            <p:nvPr/>
                          </p:nvGrpSpPr>
                          <p:grpSpPr>
                            <a:xfrm>
                              <a:off x="1747821" y="633295"/>
                              <a:ext cx="5330000" cy="1413163"/>
                              <a:chOff x="580945" y="972919"/>
                              <a:chExt cx="5330000" cy="1413163"/>
                            </a:xfrm>
                          </p:grpSpPr>
                          <p:sp>
                            <p:nvSpPr>
                              <p:cNvPr id="54" name="圓角矩形 53">
                                <a:extLst>
                                  <a:ext uri="{FF2B5EF4-FFF2-40B4-BE49-F238E27FC236}">
                                    <a16:creationId xmlns:a16="http://schemas.microsoft.com/office/drawing/2014/main" id="{79224CBA-7772-7E5D-595D-F971D9589667}"/>
                                  </a:ext>
                                </a:extLst>
                              </p:cNvPr>
                              <p:cNvSpPr/>
                              <p:nvPr/>
                            </p:nvSpPr>
                            <p:spPr>
                              <a:xfrm>
                                <a:off x="580945" y="972919"/>
                                <a:ext cx="5198425" cy="14131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nvGrpSpPr>
                              <p:cNvPr id="53" name="群組 52">
                                <a:extLst>
                                  <a:ext uri="{FF2B5EF4-FFF2-40B4-BE49-F238E27FC236}">
                                    <a16:creationId xmlns:a16="http://schemas.microsoft.com/office/drawing/2014/main" id="{F789F89C-65BF-B9A5-AFAC-3EF462CD9BD0}"/>
                                  </a:ext>
                                </a:extLst>
                              </p:cNvPr>
                              <p:cNvGrpSpPr/>
                              <p:nvPr/>
                            </p:nvGrpSpPr>
                            <p:grpSpPr>
                              <a:xfrm>
                                <a:off x="712519" y="1153584"/>
                                <a:ext cx="5198426" cy="1089799"/>
                                <a:chOff x="1637804" y="1666265"/>
                                <a:chExt cx="5198426" cy="1089799"/>
                              </a:xfrm>
                              <a:noFill/>
                            </p:grpSpPr>
                            <p:grpSp>
                              <p:nvGrpSpPr>
                                <p:cNvPr id="47" name="群組 46">
                                  <a:extLst>
                                    <a:ext uri="{FF2B5EF4-FFF2-40B4-BE49-F238E27FC236}">
                                      <a16:creationId xmlns:a16="http://schemas.microsoft.com/office/drawing/2014/main" id="{B6564A32-AC2B-A447-D169-F8399A1B782F}"/>
                                    </a:ext>
                                  </a:extLst>
                                </p:cNvPr>
                                <p:cNvGrpSpPr/>
                                <p:nvPr/>
                              </p:nvGrpSpPr>
                              <p:grpSpPr>
                                <a:xfrm>
                                  <a:off x="5043268" y="1666265"/>
                                  <a:ext cx="1792962" cy="1040004"/>
                                  <a:chOff x="7575676" y="2533231"/>
                                  <a:chExt cx="1792962" cy="1040004"/>
                                </a:xfrm>
                                <a:grpFill/>
                              </p:grpSpPr>
                              <p:pic>
                                <p:nvPicPr>
                                  <p:cNvPr id="42" name="圖片 41">
                                    <a:extLst>
                                      <a:ext uri="{FF2B5EF4-FFF2-40B4-BE49-F238E27FC236}">
                                        <a16:creationId xmlns:a16="http://schemas.microsoft.com/office/drawing/2014/main" id="{7E29A7E7-EC88-39A8-CA9C-F4F4B4BE6DB5}"/>
                                      </a:ext>
                                    </a:extLst>
                                  </p:cNvPr>
                                  <p:cNvPicPr>
                                    <a:picLocks noChangeAspect="1"/>
                                  </p:cNvPicPr>
                                  <p:nvPr/>
                                </p:nvPicPr>
                                <p:blipFill>
                                  <a:blip r:embed="rId3"/>
                                  <a:stretch>
                                    <a:fillRect/>
                                  </a:stretch>
                                </p:blipFill>
                                <p:spPr>
                                  <a:xfrm>
                                    <a:off x="8119280" y="2971800"/>
                                    <a:ext cx="605125" cy="601435"/>
                                  </a:xfrm>
                                  <a:prstGeom prst="rect">
                                    <a:avLst/>
                                  </a:prstGeom>
                                  <a:grpFill/>
                                  <a:ln w="19050">
                                    <a:noFill/>
                                  </a:ln>
                                </p:spPr>
                              </p:pic>
                              <p:sp>
                                <p:nvSpPr>
                                  <p:cNvPr id="46" name="文字方塊 45">
                                    <a:extLst>
                                      <a:ext uri="{FF2B5EF4-FFF2-40B4-BE49-F238E27FC236}">
                                        <a16:creationId xmlns:a16="http://schemas.microsoft.com/office/drawing/2014/main" id="{082AD8D4-0F78-FB56-52F8-0A55163FE772}"/>
                                      </a:ext>
                                    </a:extLst>
                                  </p:cNvPr>
                                  <p:cNvSpPr txBox="1"/>
                                  <p:nvPr/>
                                </p:nvSpPr>
                                <p:spPr>
                                  <a:xfrm>
                                    <a:off x="7575676" y="2533231"/>
                                    <a:ext cx="1792962" cy="493667"/>
                                  </a:xfrm>
                                  <a:prstGeom prst="rect">
                                    <a:avLst/>
                                  </a:prstGeom>
                                  <a:grpFill/>
                                  <a:ln w="19050">
                                    <a:noFill/>
                                  </a:ln>
                                </p:spPr>
                                <p:txBody>
                                  <a:bodyPr wrap="square" rtlCol="0">
                                    <a:spAutoFit/>
                                  </a:bodyPr>
                                  <a:lstStyle/>
                                  <a:p>
                                    <a:r>
                                      <a:rPr kumimoji="1" lang="en-US" altLang="zh-TW" sz="1200" dirty="0"/>
                                      <a:t>Course genres vector for unenrolled courses</a:t>
                                    </a:r>
                                    <a:endParaRPr kumimoji="1" lang="zh-TW" altLang="en-US" sz="1200" dirty="0"/>
                                  </a:p>
                                </p:txBody>
                              </p:sp>
                            </p:grpSp>
                            <p:grpSp>
                              <p:nvGrpSpPr>
                                <p:cNvPr id="49" name="群組 48">
                                  <a:extLst>
                                    <a:ext uri="{FF2B5EF4-FFF2-40B4-BE49-F238E27FC236}">
                                      <a16:creationId xmlns:a16="http://schemas.microsoft.com/office/drawing/2014/main" id="{6D866747-CB12-47C4-F95E-016B367030E0}"/>
                                    </a:ext>
                                  </a:extLst>
                                </p:cNvPr>
                                <p:cNvGrpSpPr/>
                                <p:nvPr/>
                              </p:nvGrpSpPr>
                              <p:grpSpPr>
                                <a:xfrm>
                                  <a:off x="1637804" y="1666265"/>
                                  <a:ext cx="1407806" cy="1089799"/>
                                  <a:chOff x="2377281" y="2080665"/>
                                  <a:chExt cx="1407806" cy="1089799"/>
                                </a:xfrm>
                                <a:grpFill/>
                              </p:grpSpPr>
                              <p:pic>
                                <p:nvPicPr>
                                  <p:cNvPr id="38" name="圖片 37" descr="一張含有 文字 的圖片&#10;&#10;自動產生的描述">
                                    <a:extLst>
                                      <a:ext uri="{FF2B5EF4-FFF2-40B4-BE49-F238E27FC236}">
                                        <a16:creationId xmlns:a16="http://schemas.microsoft.com/office/drawing/2014/main" id="{1825D96F-4B9C-6F9B-73DA-4C27F20B2829}"/>
                                      </a:ext>
                                    </a:extLst>
                                  </p:cNvPr>
                                  <p:cNvPicPr>
                                    <a:picLocks noChangeAspect="1"/>
                                  </p:cNvPicPr>
                                  <p:nvPr/>
                                </p:nvPicPr>
                                <p:blipFill>
                                  <a:blip r:embed="rId4"/>
                                  <a:stretch>
                                    <a:fillRect/>
                                  </a:stretch>
                                </p:blipFill>
                                <p:spPr>
                                  <a:xfrm>
                                    <a:off x="2709224" y="2357664"/>
                                    <a:ext cx="812800" cy="812800"/>
                                  </a:xfrm>
                                  <a:prstGeom prst="rect">
                                    <a:avLst/>
                                  </a:prstGeom>
                                  <a:grpFill/>
                                  <a:ln w="19050">
                                    <a:noFill/>
                                  </a:ln>
                                </p:spPr>
                              </p:pic>
                              <p:sp>
                                <p:nvSpPr>
                                  <p:cNvPr id="48" name="文字方塊 47">
                                    <a:extLst>
                                      <a:ext uri="{FF2B5EF4-FFF2-40B4-BE49-F238E27FC236}">
                                        <a16:creationId xmlns:a16="http://schemas.microsoft.com/office/drawing/2014/main" id="{E53B4226-600D-02F2-6738-AA5A4E776F68}"/>
                                      </a:ext>
                                    </a:extLst>
                                  </p:cNvPr>
                                  <p:cNvSpPr txBox="1"/>
                                  <p:nvPr/>
                                </p:nvSpPr>
                                <p:spPr>
                                  <a:xfrm>
                                    <a:off x="2377281" y="2080665"/>
                                    <a:ext cx="1407806" cy="296200"/>
                                  </a:xfrm>
                                  <a:prstGeom prst="rect">
                                    <a:avLst/>
                                  </a:prstGeom>
                                  <a:grpFill/>
                                  <a:ln w="19050">
                                    <a:noFill/>
                                  </a:ln>
                                </p:spPr>
                                <p:txBody>
                                  <a:bodyPr wrap="none" rtlCol="0">
                                    <a:spAutoFit/>
                                  </a:bodyPr>
                                  <a:lstStyle/>
                                  <a:p>
                                    <a:r>
                                      <a:rPr kumimoji="1" lang="en-US" altLang="zh-TW" sz="1200" dirty="0"/>
                                      <a:t>User profile vector</a:t>
                                    </a:r>
                                    <a:endParaRPr kumimoji="1" lang="zh-TW" altLang="en-US" sz="1200" dirty="0"/>
                                  </a:p>
                                </p:txBody>
                              </p:sp>
                            </p:grpSp>
                            <p:sp>
                              <p:nvSpPr>
                                <p:cNvPr id="51" name="橢圓 50">
                                  <a:extLst>
                                    <a:ext uri="{FF2B5EF4-FFF2-40B4-BE49-F238E27FC236}">
                                      <a16:creationId xmlns:a16="http://schemas.microsoft.com/office/drawing/2014/main" id="{722C9526-1567-3741-87C4-C9DFFCBF0D98}"/>
                                    </a:ext>
                                  </a:extLst>
                                </p:cNvPr>
                                <p:cNvSpPr/>
                                <p:nvPr/>
                              </p:nvSpPr>
                              <p:spPr>
                                <a:xfrm>
                                  <a:off x="3689487" y="2141274"/>
                                  <a:ext cx="1046542" cy="512289"/>
                                </a:xfrm>
                                <a:prstGeom prst="ellipse">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Dot product</a:t>
                                  </a:r>
                                  <a:endParaRPr kumimoji="1" lang="zh-TW" altLang="en-US" sz="1200" dirty="0">
                                    <a:solidFill>
                                      <a:schemeClr val="tx1"/>
                                    </a:solidFill>
                                  </a:endParaRPr>
                                </a:p>
                              </p:txBody>
                            </p:sp>
                          </p:grpSp>
                        </p:grpSp>
                        <p:grpSp>
                          <p:nvGrpSpPr>
                            <p:cNvPr id="76" name="群組 75">
                              <a:extLst>
                                <a:ext uri="{FF2B5EF4-FFF2-40B4-BE49-F238E27FC236}">
                                  <a16:creationId xmlns:a16="http://schemas.microsoft.com/office/drawing/2014/main" id="{119653A4-3EE1-2D4D-B0D2-7BA34EEFC437}"/>
                                </a:ext>
                              </a:extLst>
                            </p:cNvPr>
                            <p:cNvGrpSpPr/>
                            <p:nvPr/>
                          </p:nvGrpSpPr>
                          <p:grpSpPr>
                            <a:xfrm>
                              <a:off x="1781694" y="3751900"/>
                              <a:ext cx="3000157" cy="1839066"/>
                              <a:chOff x="1510923" y="4637069"/>
                              <a:chExt cx="3000157" cy="1839066"/>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6680" y="4659958"/>
                                <a:ext cx="914400" cy="914400"/>
                              </a:xfrm>
                              <a:prstGeom prst="rect">
                                <a:avLst/>
                              </a:prstGeom>
                            </p:spPr>
                          </p:pic>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7"/>
                              <a:stretch>
                                <a:fillRect/>
                              </a:stretch>
                            </p:blipFill>
                            <p:spPr>
                              <a:xfrm>
                                <a:off x="1935961" y="5853671"/>
                                <a:ext cx="622464" cy="622464"/>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10923" y="4637069"/>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grpSp>
                      </p:grpSp>
                      <p:grpSp>
                        <p:nvGrpSpPr>
                          <p:cNvPr id="86" name="群組 85">
                            <a:extLst>
                              <a:ext uri="{FF2B5EF4-FFF2-40B4-BE49-F238E27FC236}">
                                <a16:creationId xmlns:a16="http://schemas.microsoft.com/office/drawing/2014/main" id="{3FA59C62-8CE9-5CB0-8063-732E2B0F3440}"/>
                              </a:ext>
                            </a:extLst>
                          </p:cNvPr>
                          <p:cNvGrpSpPr/>
                          <p:nvPr/>
                        </p:nvGrpSpPr>
                        <p:grpSpPr>
                          <a:xfrm>
                            <a:off x="6607785" y="643140"/>
                            <a:ext cx="2498759" cy="4996906"/>
                            <a:chOff x="6607785" y="643140"/>
                            <a:chExt cx="2498759" cy="4996906"/>
                          </a:xfrm>
                        </p:grpSpPr>
                        <p:grpSp>
                          <p:nvGrpSpPr>
                            <p:cNvPr id="85" name="群組 84">
                              <a:extLst>
                                <a:ext uri="{FF2B5EF4-FFF2-40B4-BE49-F238E27FC236}">
                                  <a16:creationId xmlns:a16="http://schemas.microsoft.com/office/drawing/2014/main" id="{09F7F844-EF34-154E-6850-1C20E1F99DC4}"/>
                                </a:ext>
                              </a:extLst>
                            </p:cNvPr>
                            <p:cNvGrpSpPr/>
                            <p:nvPr/>
                          </p:nvGrpSpPr>
                          <p:grpSpPr>
                            <a:xfrm>
                              <a:off x="6607785" y="937597"/>
                              <a:ext cx="2498759" cy="4702449"/>
                              <a:chOff x="6607785" y="937597"/>
                              <a:chExt cx="2498759" cy="4702449"/>
                            </a:xfrm>
                          </p:grpSpPr>
                          <p:grpSp>
                            <p:nvGrpSpPr>
                              <p:cNvPr id="78" name="群組 77">
                                <a:extLst>
                                  <a:ext uri="{FF2B5EF4-FFF2-40B4-BE49-F238E27FC236}">
                                    <a16:creationId xmlns:a16="http://schemas.microsoft.com/office/drawing/2014/main" id="{A514E64A-2811-63B6-D716-9B03518404FB}"/>
                                  </a:ext>
                                </a:extLst>
                              </p:cNvPr>
                              <p:cNvGrpSpPr/>
                              <p:nvPr/>
                            </p:nvGrpSpPr>
                            <p:grpSpPr>
                              <a:xfrm>
                                <a:off x="6607785" y="937597"/>
                                <a:ext cx="2498759" cy="4702449"/>
                                <a:chOff x="7106892" y="675063"/>
                                <a:chExt cx="2498759" cy="4702449"/>
                              </a:xfrm>
                            </p:grpSpPr>
                            <p:grpSp>
                              <p:nvGrpSpPr>
                                <p:cNvPr id="75" name="群組 74">
                                  <a:extLst>
                                    <a:ext uri="{FF2B5EF4-FFF2-40B4-BE49-F238E27FC236}">
                                      <a16:creationId xmlns:a16="http://schemas.microsoft.com/office/drawing/2014/main" id="{89EAD0DA-3165-1DA0-CBE2-1C3F3D4B382A}"/>
                                    </a:ext>
                                  </a:extLst>
                                </p:cNvPr>
                                <p:cNvGrpSpPr/>
                                <p:nvPr/>
                              </p:nvGrpSpPr>
                              <p:grpSpPr>
                                <a:xfrm>
                                  <a:off x="7576020" y="2579371"/>
                                  <a:ext cx="1985752" cy="2517928"/>
                                  <a:chOff x="6405127" y="2689324"/>
                                  <a:chExt cx="1985752" cy="2517928"/>
                                </a:xfrm>
                              </p:grpSpPr>
                              <p:grpSp>
                                <p:nvGrpSpPr>
                                  <p:cNvPr id="59" name="群組 58">
                                    <a:extLst>
                                      <a:ext uri="{FF2B5EF4-FFF2-40B4-BE49-F238E27FC236}">
                                        <a16:creationId xmlns:a16="http://schemas.microsoft.com/office/drawing/2014/main" id="{CC64EDB5-E514-9C81-A1AC-CE2CBCEC1B73}"/>
                                      </a:ext>
                                    </a:extLst>
                                  </p:cNvPr>
                                  <p:cNvGrpSpPr/>
                                  <p:nvPr/>
                                </p:nvGrpSpPr>
                                <p:grpSpPr>
                                  <a:xfrm>
                                    <a:off x="6430046" y="2689324"/>
                                    <a:ext cx="1960833" cy="914400"/>
                                    <a:chOff x="6795408" y="1498023"/>
                                    <a:chExt cx="1960833" cy="914400"/>
                                  </a:xfrm>
                                </p:grpSpPr>
                                <p:sp>
                                  <p:nvSpPr>
                                    <p:cNvPr id="60" name="菱形 59">
                                      <a:extLst>
                                        <a:ext uri="{FF2B5EF4-FFF2-40B4-BE49-F238E27FC236}">
                                          <a16:creationId xmlns:a16="http://schemas.microsoft.com/office/drawing/2014/main" id="{97D6EF7A-91F6-5DD0-E65B-BBFE51F3D425}"/>
                                        </a:ext>
                                      </a:extLst>
                                    </p:cNvPr>
                                    <p:cNvSpPr/>
                                    <p:nvPr/>
                                  </p:nvSpPr>
                                  <p:spPr>
                                    <a:xfrm>
                                      <a:off x="6795408" y="1498023"/>
                                      <a:ext cx="1456552" cy="914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sp>
                                  <p:nvSpPr>
                                    <p:cNvPr id="61" name="文字方塊 60">
                                      <a:extLst>
                                        <a:ext uri="{FF2B5EF4-FFF2-40B4-BE49-F238E27FC236}">
                                          <a16:creationId xmlns:a16="http://schemas.microsoft.com/office/drawing/2014/main" id="{22A5690C-2C81-299F-8B01-D58131AB13C6}"/>
                                        </a:ext>
                                      </a:extLst>
                                    </p:cNvPr>
                                    <p:cNvSpPr txBox="1"/>
                                    <p:nvPr/>
                                  </p:nvSpPr>
                                  <p:spPr>
                                    <a:xfrm>
                                      <a:off x="6822478" y="1735070"/>
                                      <a:ext cx="1933763" cy="493667"/>
                                    </a:xfrm>
                                    <a:prstGeom prst="rect">
                                      <a:avLst/>
                                    </a:prstGeom>
                                    <a:noFill/>
                                  </p:spPr>
                                  <p:txBody>
                                    <a:bodyPr wrap="square" rtlCol="0">
                                      <a:spAutoFit/>
                                    </a:bodyPr>
                                    <a:lstStyle/>
                                    <a:p>
                                      <a:r>
                                        <a:rPr kumimoji="1" lang="en-US" altLang="zh-TW" sz="1200" dirty="0"/>
                                        <a:t>Check if count of recommended courses &gt;20</a:t>
                                      </a:r>
                                      <a:endParaRPr kumimoji="1" lang="zh-TW" altLang="en-US" sz="1200" dirty="0"/>
                                    </a:p>
                                  </p:txBody>
                                </p:sp>
                              </p:grpSp>
                              <p:sp>
                                <p:nvSpPr>
                                  <p:cNvPr id="65" name="圓角矩形 64">
                                    <a:extLst>
                                      <a:ext uri="{FF2B5EF4-FFF2-40B4-BE49-F238E27FC236}">
                                        <a16:creationId xmlns:a16="http://schemas.microsoft.com/office/drawing/2014/main" id="{F170D6AA-B876-717B-DD98-EAA7B63C8786}"/>
                                      </a:ext>
                                    </a:extLst>
                                  </p:cNvPr>
                                  <p:cNvSpPr/>
                                  <p:nvPr/>
                                </p:nvSpPr>
                                <p:spPr>
                                  <a:xfrm>
                                    <a:off x="6405127" y="4292852"/>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Remove courses NOT on top-20 high enrollments</a:t>
                                    </a:r>
                                    <a:endParaRPr kumimoji="1" lang="zh-TW" altLang="en-US" sz="1200" dirty="0">
                                      <a:solidFill>
                                        <a:schemeClr val="tx1"/>
                                      </a:solidFill>
                                    </a:endParaRPr>
                                  </a:p>
                                </p:txBody>
                              </p:sp>
                            </p:grpSp>
                            <p:sp>
                              <p:nvSpPr>
                                <p:cNvPr id="77" name="圓角矩形 76">
                                  <a:extLst>
                                    <a:ext uri="{FF2B5EF4-FFF2-40B4-BE49-F238E27FC236}">
                                      <a16:creationId xmlns:a16="http://schemas.microsoft.com/office/drawing/2014/main" id="{F3874B28-9B1B-2F9B-C469-568D06631291}"/>
                                    </a:ext>
                                  </a:extLst>
                                </p:cNvPr>
                                <p:cNvSpPr/>
                                <p:nvPr/>
                              </p:nvSpPr>
                              <p:spPr>
                                <a:xfrm>
                                  <a:off x="7106892" y="675063"/>
                                  <a:ext cx="2498759" cy="470244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sp>
                            <p:nvSpPr>
                              <p:cNvPr id="83" name="圓角矩形 82">
                                <a:extLst>
                                  <a:ext uri="{FF2B5EF4-FFF2-40B4-BE49-F238E27FC236}">
                                    <a16:creationId xmlns:a16="http://schemas.microsoft.com/office/drawing/2014/main" id="{9D6C5251-2A9A-1271-FF8A-C297B4F96E1D}"/>
                                  </a:ext>
                                </a:extLst>
                              </p:cNvPr>
                              <p:cNvSpPr/>
                              <p:nvPr/>
                            </p:nvSpPr>
                            <p:spPr>
                              <a:xfrm>
                                <a:off x="7102986" y="1191160"/>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Select unenrolled courses with score &gt; threshold (10)</a:t>
                                </a:r>
                                <a:endParaRPr kumimoji="1" lang="zh-TW" altLang="en-US" sz="1200" dirty="0">
                                  <a:solidFill>
                                    <a:schemeClr val="tx1"/>
                                  </a:solidFill>
                                </a:endParaRPr>
                              </a:p>
                            </p:txBody>
                          </p:sp>
                        </p:grpSp>
                        <p:sp>
                          <p:nvSpPr>
                            <p:cNvPr id="84" name="文字方塊 83">
                              <a:extLst>
                                <a:ext uri="{FF2B5EF4-FFF2-40B4-BE49-F238E27FC236}">
                                  <a16:creationId xmlns:a16="http://schemas.microsoft.com/office/drawing/2014/main" id="{E053178A-FC1B-A14D-E280-E605D12A3C2B}"/>
                                </a:ext>
                              </a:extLst>
                            </p:cNvPr>
                            <p:cNvSpPr txBox="1"/>
                            <p:nvPr/>
                          </p:nvSpPr>
                          <p:spPr>
                            <a:xfrm>
                              <a:off x="7084094" y="643140"/>
                              <a:ext cx="1534608" cy="296200"/>
                            </a:xfrm>
                            <a:prstGeom prst="rect">
                              <a:avLst/>
                            </a:prstGeom>
                            <a:noFill/>
                          </p:spPr>
                          <p:txBody>
                            <a:bodyPr wrap="none" rtlCol="0">
                              <a:spAutoFit/>
                            </a:bodyPr>
                            <a:lstStyle/>
                            <a:p>
                              <a:r>
                                <a:rPr kumimoji="1" lang="en-US" altLang="zh-TW" sz="1200" dirty="0"/>
                                <a:t>Recommend courses</a:t>
                              </a:r>
                              <a:endParaRPr kumimoji="1" lang="zh-TW" altLang="en-US" sz="1200" dirty="0"/>
                            </a:p>
                          </p:txBody>
                        </p:sp>
                      </p:grpSp>
                    </p:grpSp>
                    <p:cxnSp>
                      <p:nvCxnSpPr>
                        <p:cNvPr id="88" name="直線箭頭接點 87">
                          <a:extLst>
                            <a:ext uri="{FF2B5EF4-FFF2-40B4-BE49-F238E27FC236}">
                              <a16:creationId xmlns:a16="http://schemas.microsoft.com/office/drawing/2014/main" id="{4738003D-8A59-9B72-D285-EEDA7C5CF282}"/>
                            </a:ext>
                          </a:extLst>
                        </p:cNvPr>
                        <p:cNvCxnSpPr>
                          <a:cxnSpLocks/>
                          <a:stCxn id="16" idx="0"/>
                          <a:endCxn id="18" idx="2"/>
                        </p:cNvCxnSpPr>
                        <p:nvPr/>
                      </p:nvCxnSpPr>
                      <p:spPr>
                        <a:xfrm flipV="1">
                          <a:off x="1667718" y="4970602"/>
                          <a:ext cx="1" cy="3022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FFF3B992-EDC2-0DB0-3DC8-A86635CA22A1}"/>
                            </a:ext>
                          </a:extLst>
                        </p:cNvPr>
                        <p:cNvCxnSpPr>
                          <a:cxnSpLocks/>
                          <a:stCxn id="18" idx="3"/>
                        </p:cNvCxnSpPr>
                        <p:nvPr/>
                      </p:nvCxnSpPr>
                      <p:spPr>
                        <a:xfrm>
                          <a:off x="2403989" y="4513402"/>
                          <a:ext cx="81012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直線箭頭接點 94">
                        <a:extLst>
                          <a:ext uri="{FF2B5EF4-FFF2-40B4-BE49-F238E27FC236}">
                            <a16:creationId xmlns:a16="http://schemas.microsoft.com/office/drawing/2014/main" id="{908D4DE3-1F5A-83A3-05E8-798CFBD9AF4F}"/>
                          </a:ext>
                        </a:extLst>
                      </p:cNvPr>
                      <p:cNvCxnSpPr>
                        <a:cxnSpLocks/>
                        <a:endCxn id="20" idx="2"/>
                      </p:cNvCxnSpPr>
                      <p:nvPr/>
                    </p:nvCxnSpPr>
                    <p:spPr>
                      <a:xfrm flipV="1">
                        <a:off x="3483750" y="3512974"/>
                        <a:ext cx="0" cy="6344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群組 133">
                      <a:extLst>
                        <a:ext uri="{FF2B5EF4-FFF2-40B4-BE49-F238E27FC236}">
                          <a16:creationId xmlns:a16="http://schemas.microsoft.com/office/drawing/2014/main" id="{8D3BE5CD-DC7E-E45C-1226-D2F32CA3A77A}"/>
                        </a:ext>
                      </a:extLst>
                    </p:cNvPr>
                    <p:cNvGrpSpPr/>
                    <p:nvPr/>
                  </p:nvGrpSpPr>
                  <p:grpSpPr>
                    <a:xfrm>
                      <a:off x="7753369" y="2638830"/>
                      <a:ext cx="2956727" cy="2263803"/>
                      <a:chOff x="7753369" y="2638830"/>
                      <a:chExt cx="2956727" cy="2263803"/>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9253544" y="2638830"/>
                        <a:ext cx="1456552" cy="1181877"/>
                        <a:chOff x="7112731" y="3206740"/>
                        <a:chExt cx="1456552" cy="1181877"/>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8"/>
                        <a:stretch>
                          <a:fillRect/>
                        </a:stretch>
                      </p:blipFill>
                      <p:spPr>
                        <a:xfrm>
                          <a:off x="7383807" y="3474217"/>
                          <a:ext cx="914400"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7112731" y="3206740"/>
                          <a:ext cx="1456552" cy="493667"/>
                        </a:xfrm>
                        <a:prstGeom prst="rect">
                          <a:avLst/>
                        </a:prstGeom>
                        <a:grpFill/>
                      </p:spPr>
                      <p:txBody>
                        <a:bodyPr wrap="square" rtlCol="0">
                          <a:spAutoFit/>
                        </a:bodyPr>
                        <a:lstStyle/>
                        <a:p>
                          <a:pPr algn="ctr"/>
                          <a:r>
                            <a:rPr kumimoji="1" lang="en-US" altLang="zh-TW" sz="1200" dirty="0"/>
                            <a:t>Final course recommendation</a:t>
                          </a:r>
                        </a:p>
                      </p:txBody>
                    </p:sp>
                  </p:grpSp>
                  <p:grpSp>
                    <p:nvGrpSpPr>
                      <p:cNvPr id="132" name="群組 131">
                        <a:extLst>
                          <a:ext uri="{FF2B5EF4-FFF2-40B4-BE49-F238E27FC236}">
                            <a16:creationId xmlns:a16="http://schemas.microsoft.com/office/drawing/2014/main" id="{EB8653EB-160D-0B3B-4E70-E271FB1884FB}"/>
                          </a:ext>
                        </a:extLst>
                      </p:cNvPr>
                      <p:cNvGrpSpPr/>
                      <p:nvPr/>
                    </p:nvGrpSpPr>
                    <p:grpSpPr>
                      <a:xfrm>
                        <a:off x="8562799" y="3111999"/>
                        <a:ext cx="1196633" cy="296200"/>
                        <a:chOff x="8562799" y="3111999"/>
                        <a:chExt cx="1196633" cy="296200"/>
                      </a:xfrm>
                    </p:grpSpPr>
                    <p:cxnSp>
                      <p:nvCxnSpPr>
                        <p:cNvPr id="110" name="直線箭頭接點 109">
                          <a:extLst>
                            <a:ext uri="{FF2B5EF4-FFF2-40B4-BE49-F238E27FC236}">
                              <a16:creationId xmlns:a16="http://schemas.microsoft.com/office/drawing/2014/main" id="{145D49D1-F1D2-75B7-6820-7F48EEDB1B41}"/>
                            </a:ext>
                          </a:extLst>
                        </p:cNvPr>
                        <p:cNvCxnSpPr>
                          <a:cxnSpLocks/>
                        </p:cNvCxnSpPr>
                        <p:nvPr/>
                      </p:nvCxnSpPr>
                      <p:spPr>
                        <a:xfrm>
                          <a:off x="8562799" y="3307925"/>
                          <a:ext cx="1196633" cy="383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114">
                          <a:extLst>
                            <a:ext uri="{FF2B5EF4-FFF2-40B4-BE49-F238E27FC236}">
                              <a16:creationId xmlns:a16="http://schemas.microsoft.com/office/drawing/2014/main" id="{33791F85-E4CE-8B2D-4DF6-A62591867413}"/>
                            </a:ext>
                          </a:extLst>
                        </p:cNvPr>
                        <p:cNvSpPr txBox="1"/>
                        <p:nvPr/>
                      </p:nvSpPr>
                      <p:spPr>
                        <a:xfrm>
                          <a:off x="9142861" y="3111999"/>
                          <a:ext cx="530414" cy="296200"/>
                        </a:xfrm>
                        <a:prstGeom prst="rect">
                          <a:avLst/>
                        </a:prstGeom>
                        <a:noFill/>
                      </p:spPr>
                      <p:txBody>
                        <a:bodyPr wrap="none" rtlCol="0">
                          <a:spAutoFit/>
                        </a:bodyPr>
                        <a:lstStyle/>
                        <a:p>
                          <a:r>
                            <a:rPr kumimoji="1" lang="zh-TW" altLang="en-US" sz="1200" b="1" dirty="0"/>
                            <a:t>ＮＯ</a:t>
                          </a:r>
                        </a:p>
                      </p:txBody>
                    </p:sp>
                  </p:grpSp>
                  <p:grpSp>
                    <p:nvGrpSpPr>
                      <p:cNvPr id="133" name="群組 132">
                        <a:extLst>
                          <a:ext uri="{FF2B5EF4-FFF2-40B4-BE49-F238E27FC236}">
                            <a16:creationId xmlns:a16="http://schemas.microsoft.com/office/drawing/2014/main" id="{48E7937A-E19B-E1E8-1972-D95C1DA35DD5}"/>
                          </a:ext>
                        </a:extLst>
                      </p:cNvPr>
                      <p:cNvGrpSpPr/>
                      <p:nvPr/>
                    </p:nvGrpSpPr>
                    <p:grpSpPr>
                      <a:xfrm>
                        <a:off x="7753369" y="3756305"/>
                        <a:ext cx="696168" cy="710377"/>
                        <a:chOff x="7753369" y="3756305"/>
                        <a:chExt cx="696168" cy="710377"/>
                      </a:xfrm>
                    </p:grpSpPr>
                    <p:cxnSp>
                      <p:nvCxnSpPr>
                        <p:cNvPr id="114" name="直線箭頭接點 113">
                          <a:extLst>
                            <a:ext uri="{FF2B5EF4-FFF2-40B4-BE49-F238E27FC236}">
                              <a16:creationId xmlns:a16="http://schemas.microsoft.com/office/drawing/2014/main" id="{0DA49FD6-C3B6-BEC3-EE30-55359B130554}"/>
                            </a:ext>
                          </a:extLst>
                        </p:cNvPr>
                        <p:cNvCxnSpPr>
                          <a:cxnSpLocks/>
                        </p:cNvCxnSpPr>
                        <p:nvPr/>
                      </p:nvCxnSpPr>
                      <p:spPr>
                        <a:xfrm>
                          <a:off x="7827653" y="3756305"/>
                          <a:ext cx="26456" cy="71037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08E5F9F7-F128-8820-B874-36862B251C99}"/>
                            </a:ext>
                          </a:extLst>
                        </p:cNvPr>
                        <p:cNvSpPr txBox="1"/>
                        <p:nvPr/>
                      </p:nvSpPr>
                      <p:spPr>
                        <a:xfrm>
                          <a:off x="7753369" y="3953825"/>
                          <a:ext cx="696168" cy="296200"/>
                        </a:xfrm>
                        <a:prstGeom prst="rect">
                          <a:avLst/>
                        </a:prstGeom>
                        <a:noFill/>
                      </p:spPr>
                      <p:txBody>
                        <a:bodyPr wrap="none" rtlCol="0">
                          <a:spAutoFit/>
                        </a:bodyPr>
                        <a:lstStyle/>
                        <a:p>
                          <a:r>
                            <a:rPr kumimoji="1" lang="zh-TW" altLang="en-US" sz="1200" b="1" dirty="0"/>
                            <a:t>ＹＥＳ</a:t>
                          </a:r>
                        </a:p>
                      </p:txBody>
                    </p:sp>
                  </p:grpSp>
                  <p:cxnSp>
                    <p:nvCxnSpPr>
                      <p:cNvPr id="118" name="肘形接點 117">
                        <a:extLst>
                          <a:ext uri="{FF2B5EF4-FFF2-40B4-BE49-F238E27FC236}">
                            <a16:creationId xmlns:a16="http://schemas.microsoft.com/office/drawing/2014/main" id="{A1FB9DEB-548D-B751-8122-2AC6733EF8F6}"/>
                          </a:ext>
                        </a:extLst>
                      </p:cNvPr>
                      <p:cNvCxnSpPr>
                        <a:cxnSpLocks/>
                        <a:stCxn id="65" idx="3"/>
                      </p:cNvCxnSpPr>
                      <p:nvPr/>
                    </p:nvCxnSpPr>
                    <p:spPr>
                      <a:xfrm flipV="1">
                        <a:off x="8533465" y="3677502"/>
                        <a:ext cx="1480019"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9" name="肘形接點 158">
                    <a:extLst>
                      <a:ext uri="{FF2B5EF4-FFF2-40B4-BE49-F238E27FC236}">
                        <a16:creationId xmlns:a16="http://schemas.microsoft.com/office/drawing/2014/main" id="{53AA5F7B-90A3-41A2-14C9-B7FC19FCF59F}"/>
                      </a:ext>
                    </a:extLst>
                  </p:cNvPr>
                  <p:cNvCxnSpPr>
                    <a:cxnSpLocks/>
                    <a:stCxn id="20" idx="1"/>
                    <a:endCxn id="38" idx="2"/>
                  </p:cNvCxnSpPr>
                  <p:nvPr/>
                </p:nvCxnSpPr>
                <p:spPr>
                  <a:xfrm rot="10800000">
                    <a:off x="1470611" y="2493645"/>
                    <a:ext cx="979986" cy="847714"/>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AEBDE2B4-391F-143E-41BF-0B156121F0C3}"/>
                      </a:ext>
                    </a:extLst>
                  </p:cNvPr>
                  <p:cNvCxnSpPr>
                    <a:cxnSpLocks/>
                    <a:stCxn id="20" idx="3"/>
                  </p:cNvCxnSpPr>
                  <p:nvPr/>
                </p:nvCxnSpPr>
                <p:spPr>
                  <a:xfrm flipV="1">
                    <a:off x="3923137" y="2407411"/>
                    <a:ext cx="1049675" cy="933947"/>
                  </a:xfrm>
                  <a:prstGeom prst="bentConnector3">
                    <a:avLst>
                      <a:gd name="adj1" fmla="val 9996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65" name="文字方塊 164">
              <a:extLst>
                <a:ext uri="{FF2B5EF4-FFF2-40B4-BE49-F238E27FC236}">
                  <a16:creationId xmlns:a16="http://schemas.microsoft.com/office/drawing/2014/main" id="{B50DF541-CD39-E51A-A6FC-9990B786500D}"/>
                </a:ext>
              </a:extLst>
            </p:cNvPr>
            <p:cNvSpPr txBox="1"/>
            <p:nvPr/>
          </p:nvSpPr>
          <p:spPr>
            <a:xfrm>
              <a:off x="2326884" y="5759082"/>
              <a:ext cx="2416629" cy="493667"/>
            </a:xfrm>
            <a:prstGeom prst="rect">
              <a:avLst/>
            </a:prstGeom>
            <a:noFill/>
          </p:spPr>
          <p:txBody>
            <a:bodyPr wrap="none" rtlCol="0">
              <a:spAutoFit/>
            </a:bodyPr>
            <a:lstStyle/>
            <a:p>
              <a:r>
                <a:rPr kumimoji="1" lang="en-US" altLang="zh-TW" sz="1200" dirty="0"/>
                <a:t>User profile </a:t>
              </a:r>
              <a:r>
                <a:rPr kumimoji="1" lang="en-US" altLang="zh-TW" sz="1200" dirty="0" err="1"/>
                <a:t>dataframe</a:t>
              </a:r>
              <a:endParaRPr kumimoji="1" lang="en-US" altLang="zh-TW" sz="1200" dirty="0"/>
            </a:p>
            <a:p>
              <a:r>
                <a:rPr kumimoji="1" lang="en-US" altLang="zh-TW" sz="1200" dirty="0"/>
                <a:t>Course genre and rating </a:t>
              </a:r>
              <a:r>
                <a:rPr kumimoji="1" lang="en-US" altLang="zh-TW" sz="1200" dirty="0" err="1"/>
                <a:t>dataframe</a:t>
              </a:r>
              <a:endParaRPr kumimoji="1" lang="zh-TW" altLang="en-US" sz="1200" dirty="0"/>
            </a:p>
          </p:txBody>
        </p:sp>
      </p:grpSp>
      <p:sp>
        <p:nvSpPr>
          <p:cNvPr id="5" name="文字方塊 4">
            <a:extLst>
              <a:ext uri="{FF2B5EF4-FFF2-40B4-BE49-F238E27FC236}">
                <a16:creationId xmlns:a16="http://schemas.microsoft.com/office/drawing/2014/main" id="{3B82EC98-1245-4109-8A09-D456823D24AD}"/>
              </a:ext>
            </a:extLst>
          </p:cNvPr>
          <p:cNvSpPr txBox="1"/>
          <p:nvPr/>
        </p:nvSpPr>
        <p:spPr>
          <a:xfrm>
            <a:off x="934978" y="608628"/>
            <a:ext cx="9891145" cy="400110"/>
          </a:xfrm>
          <a:prstGeom prst="rect">
            <a:avLst/>
          </a:prstGeom>
          <a:noFill/>
        </p:spPr>
        <p:txBody>
          <a:bodyPr wrap="square">
            <a:spAutoFit/>
          </a:bodyPr>
          <a:lstStyle/>
          <a:p>
            <a:pPr algn="ctr"/>
            <a:r>
              <a:rPr lang="en-US" altLang="zh-TW" sz="2000" dirty="0">
                <a:latin typeface="Abadi"/>
              </a:rPr>
              <a:t>Flowchart of content-based recommender system using user profile and course genres</a:t>
            </a:r>
            <a:endParaRPr lang="zh-TW" altLang="en-US" sz="2000" dirty="0"/>
          </a:p>
        </p:txBody>
      </p:sp>
    </p:spTree>
    <p:extLst>
      <p:ext uri="{BB962C8B-B14F-4D97-AF65-F5344CB8AC3E}">
        <p14:creationId xmlns:p14="http://schemas.microsoft.com/office/powerpoint/2010/main" val="135261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669289" y="484469"/>
            <a:ext cx="10198100" cy="1098550"/>
          </a:xfrm>
          <a:prstGeom prst="rect">
            <a:avLst/>
          </a:prstGeom>
        </p:spPr>
        <p:txBody>
          <a:bodyPr>
            <a:normAutofit/>
          </a:bodyPr>
          <a:lstStyle/>
          <a:p>
            <a:pPr algn="ctr"/>
            <a:r>
              <a:rPr lang="en-US" altLang="zh-TW" sz="2000" dirty="0">
                <a:latin typeface="Abadi"/>
              </a:rPr>
              <a:t>Pipeline of content-based recommender system using user profile and course genres</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617265182"/>
              </p:ext>
            </p:extLst>
          </p:nvPr>
        </p:nvGraphicFramePr>
        <p:xfrm>
          <a:off x="1066800" y="1033744"/>
          <a:ext cx="10528300" cy="547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32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874713" y="469950"/>
            <a:ext cx="11317287" cy="930275"/>
          </a:xfrm>
          <a:prstGeom prst="rect">
            <a:avLst/>
          </a:prstGeom>
        </p:spPr>
        <p:txBody>
          <a:bodyPr vert="horz" lIns="91440" tIns="45720" rIns="91440" bIns="45720" rtlCol="0" anchor="ctr">
            <a:normAutofit/>
          </a:bodyPr>
          <a:lstStyle/>
          <a:p>
            <a:r>
              <a:rPr lang="en-US" sz="2800" kern="1200" dirty="0">
                <a:solidFill>
                  <a:schemeClr val="tx1"/>
                </a:solidFill>
                <a:latin typeface="+mj-lt"/>
                <a:ea typeface="+mj-ea"/>
                <a:cs typeface="+mj-cs"/>
              </a:rPr>
              <a:t>Evaluation results of user profile-based recommender system</a:t>
            </a:r>
          </a:p>
        </p:txBody>
      </p:sp>
      <p:grpSp>
        <p:nvGrpSpPr>
          <p:cNvPr id="17" name="群組 16">
            <a:extLst>
              <a:ext uri="{FF2B5EF4-FFF2-40B4-BE49-F238E27FC236}">
                <a16:creationId xmlns:a16="http://schemas.microsoft.com/office/drawing/2014/main" id="{49ADF584-D6B0-0387-E8B0-61A85D1B24D9}"/>
              </a:ext>
            </a:extLst>
          </p:cNvPr>
          <p:cNvGrpSpPr/>
          <p:nvPr/>
        </p:nvGrpSpPr>
        <p:grpSpPr>
          <a:xfrm>
            <a:off x="1805048" y="1295400"/>
            <a:ext cx="8098973" cy="5323684"/>
            <a:chOff x="953361" y="1094175"/>
            <a:chExt cx="10495440" cy="6229224"/>
          </a:xfrm>
        </p:grpSpPr>
        <p:grpSp>
          <p:nvGrpSpPr>
            <p:cNvPr id="14" name="群組 13">
              <a:extLst>
                <a:ext uri="{FF2B5EF4-FFF2-40B4-BE49-F238E27FC236}">
                  <a16:creationId xmlns:a16="http://schemas.microsoft.com/office/drawing/2014/main" id="{E46C4543-1596-3FAF-67AA-A020312E4C92}"/>
                </a:ext>
              </a:extLst>
            </p:cNvPr>
            <p:cNvGrpSpPr/>
            <p:nvPr/>
          </p:nvGrpSpPr>
          <p:grpSpPr>
            <a:xfrm>
              <a:off x="953362" y="1094175"/>
              <a:ext cx="10495439" cy="4086228"/>
              <a:chOff x="953362" y="1094175"/>
              <a:chExt cx="10495439" cy="4086228"/>
            </a:xfrm>
          </p:grpSpPr>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1028835" y="1094175"/>
                <a:ext cx="10419966" cy="89064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r>
                  <a:rPr lang="en-US" sz="1400" kern="1200" dirty="0">
                    <a:latin typeface="Abadi"/>
                    <a:ea typeface="+mn-ea"/>
                    <a:cs typeface="+mn-cs"/>
                  </a:rPr>
                  <a:t>Threshold for recommendation score = 10</a:t>
                </a:r>
              </a:p>
              <a:p>
                <a:pPr marL="0" indent="0" defTabSz="534558">
                  <a:spcBef>
                    <a:spcPts val="585"/>
                  </a:spcBef>
                  <a:buNone/>
                </a:pPr>
                <a:r>
                  <a:rPr lang="en-US" sz="1400" kern="1200" dirty="0">
                    <a:latin typeface="Abadi"/>
                    <a:ea typeface="+mn-ea"/>
                    <a:cs typeface="Calibri"/>
                  </a:rPr>
                  <a:t>Maxima count of recommended courses per user = 20</a:t>
                </a:r>
                <a:endParaRPr lang="en-US" sz="1400" dirty="0">
                  <a:cs typeface="Calibri"/>
                </a:endParaRPr>
              </a:p>
            </p:txBody>
          </p:sp>
          <p:grpSp>
            <p:nvGrpSpPr>
              <p:cNvPr id="9" name="群組 8">
                <a:extLst>
                  <a:ext uri="{FF2B5EF4-FFF2-40B4-BE49-F238E27FC236}">
                    <a16:creationId xmlns:a16="http://schemas.microsoft.com/office/drawing/2014/main" id="{97B6B843-2380-3C73-1458-4B1980098E1A}"/>
                  </a:ext>
                </a:extLst>
              </p:cNvPr>
              <p:cNvGrpSpPr/>
              <p:nvPr/>
            </p:nvGrpSpPr>
            <p:grpSpPr>
              <a:xfrm>
                <a:off x="953362" y="1711581"/>
                <a:ext cx="10419966" cy="3468822"/>
                <a:chOff x="953362" y="1616579"/>
                <a:chExt cx="10419966" cy="3468822"/>
              </a:xfrm>
            </p:grpSpPr>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53362" y="2453259"/>
                  <a:ext cx="10419966" cy="2632142"/>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r>
                    <a:rPr lang="en-US" sz="1400" kern="1200" dirty="0">
                      <a:latin typeface="Abadi"/>
                      <a:ea typeface="+mn-ea"/>
                      <a:cs typeface="+mn-cs"/>
                    </a:rPr>
                    <a:t>Question: On average, how many new/unseen courses have been recommended per user (in the test user dataset)?</a:t>
                  </a:r>
                </a:p>
                <a:p>
                  <a:pPr marL="0" indent="0" defTabSz="534558">
                    <a:spcBef>
                      <a:spcPts val="585"/>
                    </a:spcBef>
                    <a:buNone/>
                  </a:pPr>
                  <a:r>
                    <a:rPr lang="en-US" sz="1400" kern="1200" dirty="0">
                      <a:latin typeface="Abadi"/>
                      <a:ea typeface="+mn-ea"/>
                      <a:cs typeface="+mn-cs"/>
                    </a:rPr>
                    <a:t>Answer: 18.46</a:t>
                  </a:r>
                </a:p>
                <a:p>
                  <a:pPr marL="0" indent="0">
                    <a:buNone/>
                  </a:pPr>
                  <a:endParaRPr lang="en-US" sz="1400" dirty="0">
                    <a:cs typeface="Calibri"/>
                  </a:endParaRPr>
                </a:p>
              </p:txBody>
            </p:sp>
            <p:pic>
              <p:nvPicPr>
                <p:cNvPr id="2" name="圖片 1" descr="一張含有 文字 的圖片&#10;&#10;自動產生的描述">
                  <a:extLst>
                    <a:ext uri="{FF2B5EF4-FFF2-40B4-BE49-F238E27FC236}">
                      <a16:creationId xmlns:a16="http://schemas.microsoft.com/office/drawing/2014/main" id="{9866A4C3-0293-12A1-CAA6-231025DCD143}"/>
                    </a:ext>
                  </a:extLst>
                </p:cNvPr>
                <p:cNvPicPr>
                  <a:picLocks noChangeAspect="1"/>
                </p:cNvPicPr>
                <p:nvPr/>
              </p:nvPicPr>
              <p:blipFill>
                <a:blip r:embed="rId3"/>
                <a:stretch>
                  <a:fillRect/>
                </a:stretch>
              </p:blipFill>
              <p:spPr>
                <a:xfrm>
                  <a:off x="1028837" y="1616579"/>
                  <a:ext cx="9916023" cy="1631457"/>
                </a:xfrm>
                <a:prstGeom prst="rect">
                  <a:avLst/>
                </a:prstGeom>
                <a:ln w="19050">
                  <a:solidFill>
                    <a:schemeClr val="accent1"/>
                  </a:solidFill>
                </a:ln>
              </p:spPr>
            </p:pic>
          </p:grpSp>
        </p:grpSp>
        <p:grpSp>
          <p:nvGrpSpPr>
            <p:cNvPr id="16" name="群組 15">
              <a:extLst>
                <a:ext uri="{FF2B5EF4-FFF2-40B4-BE49-F238E27FC236}">
                  <a16:creationId xmlns:a16="http://schemas.microsoft.com/office/drawing/2014/main" id="{299AA45F-2822-3EBC-BD51-ED862BA6DDFE}"/>
                </a:ext>
              </a:extLst>
            </p:cNvPr>
            <p:cNvGrpSpPr/>
            <p:nvPr/>
          </p:nvGrpSpPr>
          <p:grpSpPr>
            <a:xfrm>
              <a:off x="953361" y="4425223"/>
              <a:ext cx="9991499" cy="2898176"/>
              <a:chOff x="953361" y="4425223"/>
              <a:chExt cx="9991499" cy="2898176"/>
            </a:xfrm>
          </p:grpSpPr>
          <p:pic>
            <p:nvPicPr>
              <p:cNvPr id="5" name="圖片 4">
                <a:extLst>
                  <a:ext uri="{FF2B5EF4-FFF2-40B4-BE49-F238E27FC236}">
                    <a16:creationId xmlns:a16="http://schemas.microsoft.com/office/drawing/2014/main" id="{A6378299-DDF8-CA64-8502-210757822A9D}"/>
                  </a:ext>
                </a:extLst>
              </p:cNvPr>
              <p:cNvPicPr>
                <a:picLocks noChangeAspect="1"/>
              </p:cNvPicPr>
              <p:nvPr/>
            </p:nvPicPr>
            <p:blipFill>
              <a:blip r:embed="rId4"/>
              <a:stretch>
                <a:fillRect/>
              </a:stretch>
            </p:blipFill>
            <p:spPr>
              <a:xfrm>
                <a:off x="1028836" y="4425223"/>
                <a:ext cx="9916024" cy="818194"/>
              </a:xfrm>
              <a:prstGeom prst="rect">
                <a:avLst/>
              </a:prstGeom>
              <a:ln w="19050">
                <a:solidFill>
                  <a:schemeClr val="accent1"/>
                </a:solidFill>
              </a:ln>
            </p:spPr>
          </p:pic>
          <p:grpSp>
            <p:nvGrpSpPr>
              <p:cNvPr id="15" name="群組 14">
                <a:extLst>
                  <a:ext uri="{FF2B5EF4-FFF2-40B4-BE49-F238E27FC236}">
                    <a16:creationId xmlns:a16="http://schemas.microsoft.com/office/drawing/2014/main" id="{40ED4691-F85E-16D9-516B-5C98D0DCF02D}"/>
                  </a:ext>
                </a:extLst>
              </p:cNvPr>
              <p:cNvGrpSpPr/>
              <p:nvPr/>
            </p:nvGrpSpPr>
            <p:grpSpPr>
              <a:xfrm>
                <a:off x="953361" y="4459396"/>
                <a:ext cx="9293916" cy="2864003"/>
                <a:chOff x="953361" y="4459396"/>
                <a:chExt cx="9293916" cy="2864003"/>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953361" y="4459396"/>
                  <a:ext cx="6646747" cy="1278771"/>
                </a:xfrm>
                <a:prstGeom prst="rect">
                  <a:avLst/>
                </a:prstGeom>
                <a:ln>
                  <a:no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endParaRPr lang="en-US" sz="1400" kern="1200" dirty="0">
                    <a:latin typeface="Abadi"/>
                    <a:ea typeface="+mn-ea"/>
                    <a:cs typeface="+mn-cs"/>
                  </a:endParaRPr>
                </a:p>
                <a:p>
                  <a:pPr marL="0" indent="0" defTabSz="534558">
                    <a:spcBef>
                      <a:spcPts val="585"/>
                    </a:spcBef>
                    <a:buNone/>
                  </a:pPr>
                  <a:r>
                    <a:rPr lang="en-US" sz="1400" kern="1200" dirty="0">
                      <a:latin typeface="Abadi"/>
                      <a:ea typeface="+mn-ea"/>
                      <a:cs typeface="+mn-cs"/>
                    </a:rPr>
                    <a:t>Question: What are the most frequently recommended courses? </a:t>
                  </a:r>
                </a:p>
                <a:p>
                  <a:pPr marL="0" indent="0" defTabSz="534558">
                    <a:spcBef>
                      <a:spcPts val="585"/>
                    </a:spcBef>
                    <a:buNone/>
                  </a:pPr>
                  <a:r>
                    <a:rPr lang="en-US" sz="1400" kern="1200" dirty="0">
                      <a:latin typeface="Abadi"/>
                      <a:ea typeface="+mn-ea"/>
                      <a:cs typeface="+mn-cs"/>
                    </a:rPr>
                    <a:t>Return the top-10 commonly recommended courses across all users</a:t>
                  </a:r>
                  <a:endParaRPr lang="en-US" sz="1400" dirty="0">
                    <a:latin typeface="Abadi"/>
                  </a:endParaRPr>
                </a:p>
              </p:txBody>
            </p:sp>
            <p:pic>
              <p:nvPicPr>
                <p:cNvPr id="11" name="圖片 10" descr="一張含有 文字 的圖片&#10;&#10;自動產生的描述">
                  <a:extLst>
                    <a:ext uri="{FF2B5EF4-FFF2-40B4-BE49-F238E27FC236}">
                      <a16:creationId xmlns:a16="http://schemas.microsoft.com/office/drawing/2014/main" id="{31088B2E-2D43-F930-58BF-91E5A099147F}"/>
                    </a:ext>
                  </a:extLst>
                </p:cNvPr>
                <p:cNvPicPr>
                  <a:picLocks noChangeAspect="1"/>
                </p:cNvPicPr>
                <p:nvPr/>
              </p:nvPicPr>
              <p:blipFill>
                <a:blip r:embed="rId5"/>
                <a:stretch>
                  <a:fillRect/>
                </a:stretch>
              </p:blipFill>
              <p:spPr>
                <a:xfrm>
                  <a:off x="8297691" y="5327805"/>
                  <a:ext cx="1949586" cy="1995594"/>
                </a:xfrm>
                <a:prstGeom prst="rect">
                  <a:avLst/>
                </a:prstGeom>
                <a:ln w="19050">
                  <a:solidFill>
                    <a:schemeClr val="accent1"/>
                  </a:solidFill>
                </a:ln>
              </p:spPr>
            </p:pic>
            <p:sp>
              <p:nvSpPr>
                <p:cNvPr id="13" name="向右箭號 12">
                  <a:extLst>
                    <a:ext uri="{FF2B5EF4-FFF2-40B4-BE49-F238E27FC236}">
                      <a16:creationId xmlns:a16="http://schemas.microsoft.com/office/drawing/2014/main" id="{1D4288FB-1256-5218-627D-93B199B202E7}"/>
                    </a:ext>
                  </a:extLst>
                </p:cNvPr>
                <p:cNvSpPr/>
                <p:nvPr/>
              </p:nvSpPr>
              <p:spPr>
                <a:xfrm>
                  <a:off x="7303063" y="5776466"/>
                  <a:ext cx="692936" cy="5119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400">
                    <a:solidFill>
                      <a:schemeClr val="tx1"/>
                    </a:solidFill>
                  </a:endParaRPr>
                </a:p>
              </p:txBody>
            </p:sp>
          </p:grpSp>
        </p:grpSp>
      </p:grpSp>
    </p:spTree>
    <p:extLst>
      <p:ext uri="{BB962C8B-B14F-4D97-AF65-F5344CB8AC3E}">
        <p14:creationId xmlns:p14="http://schemas.microsoft.com/office/powerpoint/2010/main" val="302482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BC618-3289-4C64-902D-506AF437E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0" name="Picture 9">
            <a:extLst>
              <a:ext uri="{FF2B5EF4-FFF2-40B4-BE49-F238E27FC236}">
                <a16:creationId xmlns:a16="http://schemas.microsoft.com/office/drawing/2014/main" id="{133D31B1-9C37-4542-80D3-7B54026F2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9601196" cy="1303867"/>
          </a:xfrm>
          <a:prstGeom prst="rect">
            <a:avLst/>
          </a:prstGeom>
        </p:spPr>
        <p:txBody>
          <a:bodyPr vert="horz" lIns="91440" tIns="45720" rIns="91440" bIns="45720" rtlCol="0">
            <a:normAutofit/>
          </a:bodyPr>
          <a:lstStyle/>
          <a:p>
            <a:pPr>
              <a:lnSpc>
                <a:spcPct val="90000"/>
              </a:lnSpc>
            </a:pPr>
            <a:r>
              <a:rPr lang="en-US" altLang="zh-TW" sz="4100"/>
              <a:t>Content-based recommender system - using course similarity</a:t>
            </a:r>
            <a:endParaRPr kumimoji="1" lang="en-US" altLang="zh-TW" sz="4100"/>
          </a:p>
        </p:txBody>
      </p:sp>
      <p:cxnSp>
        <p:nvCxnSpPr>
          <p:cNvPr id="12" name="Straight Connector 11">
            <a:extLst>
              <a:ext uri="{FF2B5EF4-FFF2-40B4-BE49-F238E27FC236}">
                <a16:creationId xmlns:a16="http://schemas.microsoft.com/office/drawing/2014/main" id="{10D273FA-71CB-4AEB-8F60-67AB3375E3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1295401" y="2556932"/>
            <a:ext cx="9601196" cy="3318936"/>
          </a:xfrm>
          <a:prstGeom prst="rect">
            <a:avLst/>
          </a:prstGeom>
        </p:spPr>
        <p:txBody>
          <a:bodyPr vert="horz" lIns="91440" tIns="45720" rIns="91440" bIns="45720" rtlCol="0">
            <a:normAutofit/>
          </a:bodyPr>
          <a:lstStyle/>
          <a:p>
            <a:pPr>
              <a:lnSpc>
                <a:spcPct val="90000"/>
              </a:lnSpc>
            </a:pPr>
            <a:r>
              <a:rPr lang="en-US" altLang="zh-TW" sz="1800" dirty="0"/>
              <a:t>The content-based recommender system is highly based on the similarity calculation among items. The similarity or closeness of items is measured based on the similarity in the content or features of those items. The course genres and users’ profile are important features. </a:t>
            </a:r>
          </a:p>
          <a:p>
            <a:pPr>
              <a:lnSpc>
                <a:spcPct val="90000"/>
              </a:lnSpc>
            </a:pPr>
            <a:r>
              <a:rPr lang="en-US" altLang="zh-TW" sz="1800" dirty="0"/>
              <a:t>In addition to course genre and users’ profile, </a:t>
            </a:r>
            <a:r>
              <a:rPr lang="en-US" altLang="zh-TW" sz="1800" dirty="0" err="1"/>
              <a:t>BoW</a:t>
            </a:r>
            <a:r>
              <a:rPr lang="en-US" altLang="zh-TW" sz="1800" dirty="0"/>
              <a:t> value is another important type of feature in numeric form to represent course textual content. </a:t>
            </a:r>
          </a:p>
          <a:p>
            <a:pPr>
              <a:lnSpc>
                <a:spcPct val="90000"/>
              </a:lnSpc>
            </a:pPr>
            <a:r>
              <a:rPr lang="en-US" altLang="zh-TW" sz="1800" dirty="0"/>
              <a:t>Next, we are going to apply the course similarities metric to:</a:t>
            </a:r>
          </a:p>
          <a:p>
            <a:pPr marL="800100" lvl="1">
              <a:lnSpc>
                <a:spcPct val="90000"/>
              </a:lnSpc>
            </a:pPr>
            <a:r>
              <a:rPr lang="en-US" altLang="zh-TW" sz="1800" dirty="0"/>
              <a:t>Obtain the similarity between courses from a course similarity matrix</a:t>
            </a:r>
          </a:p>
          <a:p>
            <a:pPr marL="800100" lvl="1">
              <a:lnSpc>
                <a:spcPct val="90000"/>
              </a:lnSpc>
            </a:pPr>
            <a:r>
              <a:rPr lang="en-US" altLang="zh-TW" sz="1800" dirty="0"/>
              <a:t>Use the course similarity matrix to find and recommend new courses which are similar to enrolled courses</a:t>
            </a:r>
          </a:p>
        </p:txBody>
      </p:sp>
    </p:spTree>
    <p:extLst>
      <p:ext uri="{BB962C8B-B14F-4D97-AF65-F5344CB8AC3E}">
        <p14:creationId xmlns:p14="http://schemas.microsoft.com/office/powerpoint/2010/main" val="420878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箭頭接點 103">
            <a:extLst>
              <a:ext uri="{FF2B5EF4-FFF2-40B4-BE49-F238E27FC236}">
                <a16:creationId xmlns:a16="http://schemas.microsoft.com/office/drawing/2014/main" id="{61884F70-7B0B-5981-5FDE-099D277E7174}"/>
              </a:ext>
            </a:extLst>
          </p:cNvPr>
          <p:cNvCxnSpPr>
            <a:cxnSpLocks/>
            <a:stCxn id="54" idx="3"/>
            <a:endCxn id="83" idx="1"/>
          </p:cNvCxnSpPr>
          <p:nvPr/>
        </p:nvCxnSpPr>
        <p:spPr>
          <a:xfrm>
            <a:off x="6528460" y="2188415"/>
            <a:ext cx="934899" cy="3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箭頭接點 111">
            <a:extLst>
              <a:ext uri="{FF2B5EF4-FFF2-40B4-BE49-F238E27FC236}">
                <a16:creationId xmlns:a16="http://schemas.microsoft.com/office/drawing/2014/main" id="{97E34BB8-7B60-C653-3C89-5F9358D89BA8}"/>
              </a:ext>
            </a:extLst>
          </p:cNvPr>
          <p:cNvCxnSpPr>
            <a:stCxn id="83" idx="2"/>
            <a:endCxn id="60" idx="0"/>
          </p:cNvCxnSpPr>
          <p:nvPr/>
        </p:nvCxnSpPr>
        <p:spPr>
          <a:xfrm flipH="1">
            <a:off x="8138427" y="2619887"/>
            <a:ext cx="1072" cy="68861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6" name="群組 165">
            <a:extLst>
              <a:ext uri="{FF2B5EF4-FFF2-40B4-BE49-F238E27FC236}">
                <a16:creationId xmlns:a16="http://schemas.microsoft.com/office/drawing/2014/main" id="{CD92A79B-D424-2B41-4A21-F6327A84A234}"/>
              </a:ext>
            </a:extLst>
          </p:cNvPr>
          <p:cNvGrpSpPr/>
          <p:nvPr/>
        </p:nvGrpSpPr>
        <p:grpSpPr>
          <a:xfrm>
            <a:off x="1590459" y="1247624"/>
            <a:ext cx="9221784" cy="4944007"/>
            <a:chOff x="527858" y="1137514"/>
            <a:chExt cx="9932856" cy="5286716"/>
          </a:xfrm>
        </p:grpSpPr>
        <p:grpSp>
          <p:nvGrpSpPr>
            <p:cNvPr id="164" name="群組 163">
              <a:extLst>
                <a:ext uri="{FF2B5EF4-FFF2-40B4-BE49-F238E27FC236}">
                  <a16:creationId xmlns:a16="http://schemas.microsoft.com/office/drawing/2014/main" id="{E09D5E7B-07C6-6D10-693A-B3B2C78D3583}"/>
                </a:ext>
              </a:extLst>
            </p:cNvPr>
            <p:cNvGrpSpPr/>
            <p:nvPr/>
          </p:nvGrpSpPr>
          <p:grpSpPr>
            <a:xfrm>
              <a:off x="527858" y="1137514"/>
              <a:ext cx="9932856" cy="5286716"/>
              <a:chOff x="480357" y="923758"/>
              <a:chExt cx="9932856" cy="5286716"/>
            </a:xfrm>
          </p:grpSpPr>
          <p:sp>
            <p:nvSpPr>
              <p:cNvPr id="137" name="文字方塊 136">
                <a:extLst>
                  <a:ext uri="{FF2B5EF4-FFF2-40B4-BE49-F238E27FC236}">
                    <a16:creationId xmlns:a16="http://schemas.microsoft.com/office/drawing/2014/main" id="{B24B89DB-6391-3010-009E-C7DD402C0336}"/>
                  </a:ext>
                </a:extLst>
              </p:cNvPr>
              <p:cNvSpPr txBox="1"/>
              <p:nvPr/>
            </p:nvSpPr>
            <p:spPr>
              <a:xfrm>
                <a:off x="480357" y="923758"/>
                <a:ext cx="6231478" cy="296200"/>
              </a:xfrm>
              <a:prstGeom prst="rect">
                <a:avLst/>
              </a:prstGeom>
              <a:noFill/>
            </p:spPr>
            <p:txBody>
              <a:bodyPr wrap="square">
                <a:spAutoFit/>
              </a:bodyPr>
              <a:lstStyle/>
              <a:p>
                <a:r>
                  <a:rPr lang="en" altLang="zh-TW" sz="1200" dirty="0"/>
                  <a:t>Calculate similarity for each unenrolled course with respect to each user</a:t>
                </a:r>
                <a:endParaRPr lang="zh-TW" altLang="en-US" sz="1200" dirty="0"/>
              </a:p>
            </p:txBody>
          </p:sp>
          <p:grpSp>
            <p:nvGrpSpPr>
              <p:cNvPr id="163" name="群組 162">
                <a:extLst>
                  <a:ext uri="{FF2B5EF4-FFF2-40B4-BE49-F238E27FC236}">
                    <a16:creationId xmlns:a16="http://schemas.microsoft.com/office/drawing/2014/main" id="{220D45BA-8708-6586-5F48-75B115691B73}"/>
                  </a:ext>
                </a:extLst>
              </p:cNvPr>
              <p:cNvGrpSpPr/>
              <p:nvPr/>
            </p:nvGrpSpPr>
            <p:grpSpPr>
              <a:xfrm>
                <a:off x="600692" y="941247"/>
                <a:ext cx="9812521" cy="5269227"/>
                <a:chOff x="600692" y="941247"/>
                <a:chExt cx="9812521" cy="5269227"/>
              </a:xfrm>
            </p:grpSpPr>
            <p:cxnSp>
              <p:nvCxnSpPr>
                <p:cNvPr id="153" name="直線箭頭接點 152">
                  <a:extLst>
                    <a:ext uri="{FF2B5EF4-FFF2-40B4-BE49-F238E27FC236}">
                      <a16:creationId xmlns:a16="http://schemas.microsoft.com/office/drawing/2014/main" id="{B7368E79-0D51-F361-F203-E27BF05C8FA0}"/>
                    </a:ext>
                  </a:extLst>
                </p:cNvPr>
                <p:cNvCxnSpPr>
                  <a:cxnSpLocks/>
                  <a:endCxn id="51" idx="2"/>
                </p:cNvCxnSpPr>
                <p:nvPr/>
              </p:nvCxnSpPr>
              <p:spPr>
                <a:xfrm>
                  <a:off x="1542138" y="2119830"/>
                  <a:ext cx="1028626" cy="59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箭頭接點 154">
                  <a:extLst>
                    <a:ext uri="{FF2B5EF4-FFF2-40B4-BE49-F238E27FC236}">
                      <a16:creationId xmlns:a16="http://schemas.microsoft.com/office/drawing/2014/main" id="{F1655955-E870-F9F9-D94A-B76BD630E0D9}"/>
                    </a:ext>
                  </a:extLst>
                </p:cNvPr>
                <p:cNvCxnSpPr>
                  <a:cxnSpLocks/>
                  <a:endCxn id="51" idx="6"/>
                </p:cNvCxnSpPr>
                <p:nvPr/>
              </p:nvCxnSpPr>
              <p:spPr>
                <a:xfrm flipH="1" flipV="1">
                  <a:off x="3883743" y="2125740"/>
                  <a:ext cx="797591" cy="1739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群組 161">
                  <a:extLst>
                    <a:ext uri="{FF2B5EF4-FFF2-40B4-BE49-F238E27FC236}">
                      <a16:creationId xmlns:a16="http://schemas.microsoft.com/office/drawing/2014/main" id="{8FE6AABC-A2EC-02C5-C1FD-4E5145BE6567}"/>
                    </a:ext>
                  </a:extLst>
                </p:cNvPr>
                <p:cNvGrpSpPr/>
                <p:nvPr/>
              </p:nvGrpSpPr>
              <p:grpSpPr>
                <a:xfrm>
                  <a:off x="600692" y="941247"/>
                  <a:ext cx="9812521" cy="5269227"/>
                  <a:chOff x="600692" y="941247"/>
                  <a:chExt cx="9812521" cy="5269227"/>
                </a:xfrm>
              </p:grpSpPr>
              <p:grpSp>
                <p:nvGrpSpPr>
                  <p:cNvPr id="135" name="群組 134">
                    <a:extLst>
                      <a:ext uri="{FF2B5EF4-FFF2-40B4-BE49-F238E27FC236}">
                        <a16:creationId xmlns:a16="http://schemas.microsoft.com/office/drawing/2014/main" id="{4BDE4F1A-2848-A2DE-425C-0DFE68DE838C}"/>
                      </a:ext>
                    </a:extLst>
                  </p:cNvPr>
                  <p:cNvGrpSpPr/>
                  <p:nvPr/>
                </p:nvGrpSpPr>
                <p:grpSpPr>
                  <a:xfrm>
                    <a:off x="600692" y="941247"/>
                    <a:ext cx="9812521" cy="5269227"/>
                    <a:chOff x="897575" y="655663"/>
                    <a:chExt cx="9812521" cy="5269227"/>
                  </a:xfrm>
                </p:grpSpPr>
                <p:grpSp>
                  <p:nvGrpSpPr>
                    <p:cNvPr id="131" name="群組 130">
                      <a:extLst>
                        <a:ext uri="{FF2B5EF4-FFF2-40B4-BE49-F238E27FC236}">
                          <a16:creationId xmlns:a16="http://schemas.microsoft.com/office/drawing/2014/main" id="{43CFFEF5-01CB-8DA7-5272-3F8AE7FDEE44}"/>
                        </a:ext>
                      </a:extLst>
                    </p:cNvPr>
                    <p:cNvGrpSpPr/>
                    <p:nvPr/>
                  </p:nvGrpSpPr>
                  <p:grpSpPr>
                    <a:xfrm>
                      <a:off x="897575" y="655663"/>
                      <a:ext cx="8337811" cy="5269227"/>
                      <a:chOff x="897575" y="655663"/>
                      <a:chExt cx="8337811" cy="5269227"/>
                    </a:xfrm>
                  </p:grpSpPr>
                  <p:grpSp>
                    <p:nvGrpSpPr>
                      <p:cNvPr id="130" name="群組 129">
                        <a:extLst>
                          <a:ext uri="{FF2B5EF4-FFF2-40B4-BE49-F238E27FC236}">
                            <a16:creationId xmlns:a16="http://schemas.microsoft.com/office/drawing/2014/main" id="{0FDF763D-16F0-A4F1-EF0D-137569CB4DCC}"/>
                          </a:ext>
                        </a:extLst>
                      </p:cNvPr>
                      <p:cNvGrpSpPr/>
                      <p:nvPr/>
                    </p:nvGrpSpPr>
                    <p:grpSpPr>
                      <a:xfrm>
                        <a:off x="897575" y="655663"/>
                        <a:ext cx="8337811" cy="5269227"/>
                        <a:chOff x="897575" y="655663"/>
                        <a:chExt cx="8337811" cy="5269227"/>
                      </a:xfrm>
                    </p:grpSpPr>
                    <p:grpSp>
                      <p:nvGrpSpPr>
                        <p:cNvPr id="129" name="群組 128">
                          <a:extLst>
                            <a:ext uri="{FF2B5EF4-FFF2-40B4-BE49-F238E27FC236}">
                              <a16:creationId xmlns:a16="http://schemas.microsoft.com/office/drawing/2014/main" id="{4C921105-56E4-154A-F020-CD3C875A121D}"/>
                            </a:ext>
                          </a:extLst>
                        </p:cNvPr>
                        <p:cNvGrpSpPr/>
                        <p:nvPr/>
                      </p:nvGrpSpPr>
                      <p:grpSpPr>
                        <a:xfrm>
                          <a:off x="897575" y="655663"/>
                          <a:ext cx="8337811" cy="5269227"/>
                          <a:chOff x="897575" y="655663"/>
                          <a:chExt cx="8337811" cy="5269227"/>
                        </a:xfrm>
                      </p:grpSpPr>
                      <p:grpSp>
                        <p:nvGrpSpPr>
                          <p:cNvPr id="79" name="群組 78">
                            <a:extLst>
                              <a:ext uri="{FF2B5EF4-FFF2-40B4-BE49-F238E27FC236}">
                                <a16:creationId xmlns:a16="http://schemas.microsoft.com/office/drawing/2014/main" id="{574565B1-D17A-BDBE-D737-131A66D74B89}"/>
                              </a:ext>
                            </a:extLst>
                          </p:cNvPr>
                          <p:cNvGrpSpPr/>
                          <p:nvPr/>
                        </p:nvGrpSpPr>
                        <p:grpSpPr>
                          <a:xfrm>
                            <a:off x="897575" y="937597"/>
                            <a:ext cx="5292134" cy="4987293"/>
                            <a:chOff x="1747821" y="633295"/>
                            <a:chExt cx="5292134" cy="4987293"/>
                          </a:xfrm>
                        </p:grpSpPr>
                        <p:sp>
                          <p:nvSpPr>
                            <p:cNvPr id="20" name="圓角矩形 19">
                              <a:extLst>
                                <a:ext uri="{FF2B5EF4-FFF2-40B4-BE49-F238E27FC236}">
                                  <a16:creationId xmlns:a16="http://schemas.microsoft.com/office/drawing/2014/main" id="{1F407A67-C7E5-8192-576A-A6DCA96602C8}"/>
                                </a:ext>
                              </a:extLst>
                            </p:cNvPr>
                            <p:cNvSpPr/>
                            <p:nvPr/>
                          </p:nvSpPr>
                          <p:spPr>
                            <a:xfrm>
                              <a:off x="3622952" y="2340340"/>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Process features</a:t>
                              </a:r>
                              <a:endParaRPr kumimoji="1" lang="zh-TW" altLang="en-US" sz="1200" dirty="0">
                                <a:solidFill>
                                  <a:schemeClr val="tx1"/>
                                </a:solidFill>
                              </a:endParaRPr>
                            </a:p>
                          </p:txBody>
                        </p:sp>
                        <p:grpSp>
                          <p:nvGrpSpPr>
                            <p:cNvPr id="73" name="群組 72">
                              <a:extLst>
                                <a:ext uri="{FF2B5EF4-FFF2-40B4-BE49-F238E27FC236}">
                                  <a16:creationId xmlns:a16="http://schemas.microsoft.com/office/drawing/2014/main" id="{FB47B20E-66B5-3760-EE33-BD120D0FF08F}"/>
                                </a:ext>
                              </a:extLst>
                            </p:cNvPr>
                            <p:cNvGrpSpPr/>
                            <p:nvPr/>
                          </p:nvGrpSpPr>
                          <p:grpSpPr>
                            <a:xfrm>
                              <a:off x="1747821" y="633295"/>
                              <a:ext cx="5292134" cy="1413163"/>
                              <a:chOff x="580945" y="972919"/>
                              <a:chExt cx="5292134" cy="1413163"/>
                            </a:xfrm>
                          </p:grpSpPr>
                          <p:sp>
                            <p:nvSpPr>
                              <p:cNvPr id="54" name="圓角矩形 53">
                                <a:extLst>
                                  <a:ext uri="{FF2B5EF4-FFF2-40B4-BE49-F238E27FC236}">
                                    <a16:creationId xmlns:a16="http://schemas.microsoft.com/office/drawing/2014/main" id="{79224CBA-7772-7E5D-595D-F971D9589667}"/>
                                  </a:ext>
                                </a:extLst>
                              </p:cNvPr>
                              <p:cNvSpPr/>
                              <p:nvPr/>
                            </p:nvSpPr>
                            <p:spPr>
                              <a:xfrm>
                                <a:off x="580945" y="972919"/>
                                <a:ext cx="5198425" cy="14131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nvGrpSpPr>
                              <p:cNvPr id="53" name="群組 52">
                                <a:extLst>
                                  <a:ext uri="{FF2B5EF4-FFF2-40B4-BE49-F238E27FC236}">
                                    <a16:creationId xmlns:a16="http://schemas.microsoft.com/office/drawing/2014/main" id="{F789F89C-65BF-B9A5-AFAC-3EF462CD9BD0}"/>
                                  </a:ext>
                                </a:extLst>
                              </p:cNvPr>
                              <p:cNvGrpSpPr/>
                              <p:nvPr/>
                            </p:nvGrpSpPr>
                            <p:grpSpPr>
                              <a:xfrm>
                                <a:off x="790558" y="1099835"/>
                                <a:ext cx="5082521" cy="1090530"/>
                                <a:chOff x="1715843" y="1612516"/>
                                <a:chExt cx="5082521" cy="1090530"/>
                              </a:xfrm>
                              <a:noFill/>
                            </p:grpSpPr>
                            <p:sp>
                              <p:nvSpPr>
                                <p:cNvPr id="46" name="文字方塊 45">
                                  <a:extLst>
                                    <a:ext uri="{FF2B5EF4-FFF2-40B4-BE49-F238E27FC236}">
                                      <a16:creationId xmlns:a16="http://schemas.microsoft.com/office/drawing/2014/main" id="{082AD8D4-0F78-FB56-52F8-0A55163FE772}"/>
                                    </a:ext>
                                  </a:extLst>
                                </p:cNvPr>
                                <p:cNvSpPr txBox="1"/>
                                <p:nvPr/>
                              </p:nvSpPr>
                              <p:spPr>
                                <a:xfrm>
                                  <a:off x="5005404" y="1612516"/>
                                  <a:ext cx="1792960" cy="493667"/>
                                </a:xfrm>
                                <a:prstGeom prst="rect">
                                  <a:avLst/>
                                </a:prstGeom>
                                <a:grpFill/>
                                <a:ln w="19050">
                                  <a:noFill/>
                                </a:ln>
                              </p:spPr>
                              <p:txBody>
                                <a:bodyPr wrap="square" rtlCol="0">
                                  <a:spAutoFit/>
                                </a:bodyPr>
                                <a:lstStyle/>
                                <a:p>
                                  <a:pPr algn="ctr"/>
                                  <a:r>
                                    <a:rPr kumimoji="1" lang="en-US" altLang="zh-TW" sz="1200" dirty="0"/>
                                    <a:t>Enrolled courses</a:t>
                                  </a:r>
                                </a:p>
                                <a:p>
                                  <a:pPr algn="ctr"/>
                                  <a:r>
                                    <a:rPr kumimoji="1" lang="en-US" altLang="zh-TW" sz="1200" dirty="0"/>
                                    <a:t>- similarity matrix</a:t>
                                  </a:r>
                                </a:p>
                              </p:txBody>
                            </p:sp>
                            <p:sp>
                              <p:nvSpPr>
                                <p:cNvPr id="48" name="文字方塊 47">
                                  <a:extLst>
                                    <a:ext uri="{FF2B5EF4-FFF2-40B4-BE49-F238E27FC236}">
                                      <a16:creationId xmlns:a16="http://schemas.microsoft.com/office/drawing/2014/main" id="{E53B4226-600D-02F2-6738-AA5A4E776F68}"/>
                                    </a:ext>
                                  </a:extLst>
                                </p:cNvPr>
                                <p:cNvSpPr txBox="1"/>
                                <p:nvPr/>
                              </p:nvSpPr>
                              <p:spPr>
                                <a:xfrm>
                                  <a:off x="1715843" y="1664619"/>
                                  <a:ext cx="1423071" cy="493667"/>
                                </a:xfrm>
                                <a:prstGeom prst="rect">
                                  <a:avLst/>
                                </a:prstGeom>
                                <a:grpFill/>
                                <a:ln w="19050">
                                  <a:noFill/>
                                </a:ln>
                              </p:spPr>
                              <p:txBody>
                                <a:bodyPr wrap="none" rtlCol="0">
                                  <a:spAutoFit/>
                                </a:bodyPr>
                                <a:lstStyle/>
                                <a:p>
                                  <a:pPr algn="ctr"/>
                                  <a:r>
                                    <a:rPr kumimoji="1" lang="en-US" altLang="zh-TW" sz="1200" dirty="0"/>
                                    <a:t>Unenrolled courses</a:t>
                                  </a:r>
                                </a:p>
                                <a:p>
                                  <a:pPr algn="ctr"/>
                                  <a:r>
                                    <a:rPr kumimoji="1" lang="en-US" altLang="zh-TW" sz="1200" dirty="0"/>
                                    <a:t> – similarity matrix</a:t>
                                  </a:r>
                                </a:p>
                              </p:txBody>
                            </p:sp>
                            <p:sp>
                              <p:nvSpPr>
                                <p:cNvPr id="51" name="橢圓 50">
                                  <a:extLst>
                                    <a:ext uri="{FF2B5EF4-FFF2-40B4-BE49-F238E27FC236}">
                                      <a16:creationId xmlns:a16="http://schemas.microsoft.com/office/drawing/2014/main" id="{722C9526-1567-3741-87C4-C9DFFCBF0D98}"/>
                                    </a:ext>
                                  </a:extLst>
                                </p:cNvPr>
                                <p:cNvSpPr/>
                                <p:nvPr/>
                              </p:nvSpPr>
                              <p:spPr>
                                <a:xfrm>
                                  <a:off x="3476302" y="2073271"/>
                                  <a:ext cx="1312978" cy="629775"/>
                                </a:xfrm>
                                <a:prstGeom prst="ellipse">
                                  <a:avLst/>
                                </a:prstGeom>
                                <a:no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Calculate similarity </a:t>
                                  </a:r>
                                  <a:endParaRPr kumimoji="1" lang="zh-TW" altLang="en-US" sz="1200" dirty="0">
                                    <a:solidFill>
                                      <a:schemeClr val="tx1"/>
                                    </a:solidFill>
                                  </a:endParaRPr>
                                </a:p>
                              </p:txBody>
                            </p:sp>
                          </p:grpSp>
                        </p:grpSp>
                        <p:grpSp>
                          <p:nvGrpSpPr>
                            <p:cNvPr id="76" name="群組 75">
                              <a:extLst>
                                <a:ext uri="{FF2B5EF4-FFF2-40B4-BE49-F238E27FC236}">
                                  <a16:creationId xmlns:a16="http://schemas.microsoft.com/office/drawing/2014/main" id="{119653A4-3EE1-2D4D-B0D2-7BA34EEFC437}"/>
                                </a:ext>
                              </a:extLst>
                            </p:cNvPr>
                            <p:cNvGrpSpPr/>
                            <p:nvPr/>
                          </p:nvGrpSpPr>
                          <p:grpSpPr>
                            <a:xfrm>
                              <a:off x="1784019" y="3781522"/>
                              <a:ext cx="3000157" cy="1839066"/>
                              <a:chOff x="1513248" y="4666691"/>
                              <a:chExt cx="3000157" cy="1839066"/>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9005" y="4689580"/>
                                <a:ext cx="914400" cy="914400"/>
                              </a:xfrm>
                              <a:prstGeom prst="rect">
                                <a:avLst/>
                              </a:prstGeom>
                            </p:spPr>
                          </p:pic>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1938286" y="5883293"/>
                                <a:ext cx="622464" cy="622464"/>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13248" y="4666691"/>
                                <a:ext cx="1472541"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grpSp>
                      </p:grpSp>
                      <p:grpSp>
                        <p:nvGrpSpPr>
                          <p:cNvPr id="86" name="群組 85">
                            <a:extLst>
                              <a:ext uri="{FF2B5EF4-FFF2-40B4-BE49-F238E27FC236}">
                                <a16:creationId xmlns:a16="http://schemas.microsoft.com/office/drawing/2014/main" id="{3FA59C62-8CE9-5CB0-8063-732E2B0F3440}"/>
                              </a:ext>
                            </a:extLst>
                          </p:cNvPr>
                          <p:cNvGrpSpPr/>
                          <p:nvPr/>
                        </p:nvGrpSpPr>
                        <p:grpSpPr>
                          <a:xfrm>
                            <a:off x="6607785" y="655663"/>
                            <a:ext cx="2627601" cy="4984383"/>
                            <a:chOff x="6607785" y="655663"/>
                            <a:chExt cx="2627601" cy="4984383"/>
                          </a:xfrm>
                        </p:grpSpPr>
                        <p:grpSp>
                          <p:nvGrpSpPr>
                            <p:cNvPr id="85" name="群組 84">
                              <a:extLst>
                                <a:ext uri="{FF2B5EF4-FFF2-40B4-BE49-F238E27FC236}">
                                  <a16:creationId xmlns:a16="http://schemas.microsoft.com/office/drawing/2014/main" id="{09F7F844-EF34-154E-6850-1C20E1F99DC4}"/>
                                </a:ext>
                              </a:extLst>
                            </p:cNvPr>
                            <p:cNvGrpSpPr/>
                            <p:nvPr/>
                          </p:nvGrpSpPr>
                          <p:grpSpPr>
                            <a:xfrm>
                              <a:off x="6607785" y="937597"/>
                              <a:ext cx="2627601" cy="4702449"/>
                              <a:chOff x="6607785" y="937597"/>
                              <a:chExt cx="2627601" cy="4702449"/>
                            </a:xfrm>
                          </p:grpSpPr>
                          <p:grpSp>
                            <p:nvGrpSpPr>
                              <p:cNvPr id="78" name="群組 77">
                                <a:extLst>
                                  <a:ext uri="{FF2B5EF4-FFF2-40B4-BE49-F238E27FC236}">
                                    <a16:creationId xmlns:a16="http://schemas.microsoft.com/office/drawing/2014/main" id="{A514E64A-2811-63B6-D716-9B03518404FB}"/>
                                  </a:ext>
                                </a:extLst>
                              </p:cNvPr>
                              <p:cNvGrpSpPr/>
                              <p:nvPr/>
                            </p:nvGrpSpPr>
                            <p:grpSpPr>
                              <a:xfrm>
                                <a:off x="6607785" y="937597"/>
                                <a:ext cx="2627601" cy="4702449"/>
                                <a:chOff x="7106892" y="675063"/>
                                <a:chExt cx="2627601" cy="4702449"/>
                              </a:xfrm>
                            </p:grpSpPr>
                            <p:grpSp>
                              <p:nvGrpSpPr>
                                <p:cNvPr id="75" name="群組 74">
                                  <a:extLst>
                                    <a:ext uri="{FF2B5EF4-FFF2-40B4-BE49-F238E27FC236}">
                                      <a16:creationId xmlns:a16="http://schemas.microsoft.com/office/drawing/2014/main" id="{89EAD0DA-3165-1DA0-CBE2-1C3F3D4B382A}"/>
                                    </a:ext>
                                  </a:extLst>
                                </p:cNvPr>
                                <p:cNvGrpSpPr/>
                                <p:nvPr/>
                              </p:nvGrpSpPr>
                              <p:grpSpPr>
                                <a:xfrm>
                                  <a:off x="7576020" y="2579371"/>
                                  <a:ext cx="2158473" cy="2517928"/>
                                  <a:chOff x="6405127" y="2689324"/>
                                  <a:chExt cx="2158473" cy="2517928"/>
                                </a:xfrm>
                              </p:grpSpPr>
                              <p:grpSp>
                                <p:nvGrpSpPr>
                                  <p:cNvPr id="59" name="群組 58">
                                    <a:extLst>
                                      <a:ext uri="{FF2B5EF4-FFF2-40B4-BE49-F238E27FC236}">
                                        <a16:creationId xmlns:a16="http://schemas.microsoft.com/office/drawing/2014/main" id="{CC64EDB5-E514-9C81-A1AC-CE2CBCEC1B73}"/>
                                      </a:ext>
                                    </a:extLst>
                                  </p:cNvPr>
                                  <p:cNvGrpSpPr/>
                                  <p:nvPr/>
                                </p:nvGrpSpPr>
                                <p:grpSpPr>
                                  <a:xfrm>
                                    <a:off x="6430046" y="2689324"/>
                                    <a:ext cx="2133554" cy="914400"/>
                                    <a:chOff x="6795408" y="1498023"/>
                                    <a:chExt cx="2133554" cy="914400"/>
                                  </a:xfrm>
                                </p:grpSpPr>
                                <p:sp>
                                  <p:nvSpPr>
                                    <p:cNvPr id="60" name="菱形 59">
                                      <a:extLst>
                                        <a:ext uri="{FF2B5EF4-FFF2-40B4-BE49-F238E27FC236}">
                                          <a16:creationId xmlns:a16="http://schemas.microsoft.com/office/drawing/2014/main" id="{97D6EF7A-91F6-5DD0-E65B-BBFE51F3D425}"/>
                                        </a:ext>
                                      </a:extLst>
                                    </p:cNvPr>
                                    <p:cNvSpPr/>
                                    <p:nvPr/>
                                  </p:nvSpPr>
                                  <p:spPr>
                                    <a:xfrm>
                                      <a:off x="6795408" y="1498023"/>
                                      <a:ext cx="1456552" cy="914400"/>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sp>
                                  <p:nvSpPr>
                                    <p:cNvPr id="61" name="文字方塊 60">
                                      <a:extLst>
                                        <a:ext uri="{FF2B5EF4-FFF2-40B4-BE49-F238E27FC236}">
                                          <a16:creationId xmlns:a16="http://schemas.microsoft.com/office/drawing/2014/main" id="{22A5690C-2C81-299F-8B01-D58131AB13C6}"/>
                                        </a:ext>
                                      </a:extLst>
                                    </p:cNvPr>
                                    <p:cNvSpPr txBox="1"/>
                                    <p:nvPr/>
                                  </p:nvSpPr>
                                  <p:spPr>
                                    <a:xfrm>
                                      <a:off x="6887505" y="1748760"/>
                                      <a:ext cx="2041457" cy="493666"/>
                                    </a:xfrm>
                                    <a:prstGeom prst="rect">
                                      <a:avLst/>
                                    </a:prstGeom>
                                    <a:noFill/>
                                  </p:spPr>
                                  <p:txBody>
                                    <a:bodyPr wrap="square" rtlCol="0">
                                      <a:spAutoFit/>
                                    </a:bodyPr>
                                    <a:lstStyle/>
                                    <a:p>
                                      <a:r>
                                        <a:rPr kumimoji="1" lang="en-US" altLang="zh-TW" sz="1200" dirty="0"/>
                                        <a:t>Check if count of recommended courses &gt;20</a:t>
                                      </a:r>
                                      <a:endParaRPr kumimoji="1" lang="zh-TW" altLang="en-US" sz="1200" dirty="0"/>
                                    </a:p>
                                  </p:txBody>
                                </p:sp>
                              </p:grpSp>
                              <p:sp>
                                <p:nvSpPr>
                                  <p:cNvPr id="65" name="圓角矩形 64">
                                    <a:extLst>
                                      <a:ext uri="{FF2B5EF4-FFF2-40B4-BE49-F238E27FC236}">
                                        <a16:creationId xmlns:a16="http://schemas.microsoft.com/office/drawing/2014/main" id="{F170D6AA-B876-717B-DD98-EAA7B63C8786}"/>
                                      </a:ext>
                                    </a:extLst>
                                  </p:cNvPr>
                                  <p:cNvSpPr/>
                                  <p:nvPr/>
                                </p:nvSpPr>
                                <p:spPr>
                                  <a:xfrm>
                                    <a:off x="6405127" y="4292852"/>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Remove courses NOT on top-20 high similarity</a:t>
                                    </a:r>
                                    <a:endParaRPr kumimoji="1" lang="zh-TW" altLang="en-US" sz="1200" dirty="0">
                                      <a:solidFill>
                                        <a:schemeClr val="tx1"/>
                                      </a:solidFill>
                                    </a:endParaRPr>
                                  </a:p>
                                </p:txBody>
                              </p:sp>
                            </p:grpSp>
                            <p:sp>
                              <p:nvSpPr>
                                <p:cNvPr id="77" name="圓角矩形 76">
                                  <a:extLst>
                                    <a:ext uri="{FF2B5EF4-FFF2-40B4-BE49-F238E27FC236}">
                                      <a16:creationId xmlns:a16="http://schemas.microsoft.com/office/drawing/2014/main" id="{F3874B28-9B1B-2F9B-C469-568D06631291}"/>
                                    </a:ext>
                                  </a:extLst>
                                </p:cNvPr>
                                <p:cNvSpPr/>
                                <p:nvPr/>
                              </p:nvSpPr>
                              <p:spPr>
                                <a:xfrm>
                                  <a:off x="7106892" y="675063"/>
                                  <a:ext cx="2498759" cy="470244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sp>
                            <p:nvSpPr>
                              <p:cNvPr id="83" name="圓角矩形 82">
                                <a:extLst>
                                  <a:ext uri="{FF2B5EF4-FFF2-40B4-BE49-F238E27FC236}">
                                    <a16:creationId xmlns:a16="http://schemas.microsoft.com/office/drawing/2014/main" id="{9D6C5251-2A9A-1271-FF8A-C297B4F96E1D}"/>
                                  </a:ext>
                                </a:extLst>
                              </p:cNvPr>
                              <p:cNvSpPr/>
                              <p:nvPr/>
                            </p:nvSpPr>
                            <p:spPr>
                              <a:xfrm>
                                <a:off x="7102986" y="1191160"/>
                                <a:ext cx="1456552"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Select unenrolled courses with similarity score &gt; threshold (0.6)</a:t>
                                </a:r>
                                <a:endParaRPr kumimoji="1" lang="zh-TW" altLang="en-US" sz="1200" dirty="0">
                                  <a:solidFill>
                                    <a:schemeClr val="tx1"/>
                                  </a:solidFill>
                                </a:endParaRPr>
                              </a:p>
                            </p:txBody>
                          </p:sp>
                        </p:grpSp>
                        <p:sp>
                          <p:nvSpPr>
                            <p:cNvPr id="84" name="文字方塊 83">
                              <a:extLst>
                                <a:ext uri="{FF2B5EF4-FFF2-40B4-BE49-F238E27FC236}">
                                  <a16:creationId xmlns:a16="http://schemas.microsoft.com/office/drawing/2014/main" id="{E053178A-FC1B-A14D-E280-E605D12A3C2B}"/>
                                </a:ext>
                              </a:extLst>
                            </p:cNvPr>
                            <p:cNvSpPr txBox="1"/>
                            <p:nvPr/>
                          </p:nvSpPr>
                          <p:spPr>
                            <a:xfrm>
                              <a:off x="6977886" y="655663"/>
                              <a:ext cx="1487231" cy="296200"/>
                            </a:xfrm>
                            <a:prstGeom prst="rect">
                              <a:avLst/>
                            </a:prstGeom>
                            <a:noFill/>
                          </p:spPr>
                          <p:txBody>
                            <a:bodyPr wrap="none" rtlCol="0">
                              <a:spAutoFit/>
                            </a:bodyPr>
                            <a:lstStyle/>
                            <a:p>
                              <a:r>
                                <a:rPr kumimoji="1" lang="en-US" altLang="zh-TW" sz="1200" dirty="0"/>
                                <a:t>Recommend courses</a:t>
                              </a:r>
                              <a:endParaRPr kumimoji="1" lang="zh-TW" altLang="en-US" sz="1200" dirty="0"/>
                            </a:p>
                          </p:txBody>
                        </p:sp>
                      </p:grpSp>
                    </p:grpSp>
                    <p:cxnSp>
                      <p:nvCxnSpPr>
                        <p:cNvPr id="88" name="直線箭頭接點 87">
                          <a:extLst>
                            <a:ext uri="{FF2B5EF4-FFF2-40B4-BE49-F238E27FC236}">
                              <a16:creationId xmlns:a16="http://schemas.microsoft.com/office/drawing/2014/main" id="{4738003D-8A59-9B72-D285-EEDA7C5CF282}"/>
                            </a:ext>
                          </a:extLst>
                        </p:cNvPr>
                        <p:cNvCxnSpPr>
                          <a:stCxn id="16" idx="0"/>
                          <a:endCxn id="18" idx="2"/>
                        </p:cNvCxnSpPr>
                        <p:nvPr/>
                      </p:nvCxnSpPr>
                      <p:spPr>
                        <a:xfrm flipV="1">
                          <a:off x="1670043" y="5000224"/>
                          <a:ext cx="1" cy="3022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箭頭接點 90">
                          <a:extLst>
                            <a:ext uri="{FF2B5EF4-FFF2-40B4-BE49-F238E27FC236}">
                              <a16:creationId xmlns:a16="http://schemas.microsoft.com/office/drawing/2014/main" id="{FFF3B992-EDC2-0DB0-3DC8-A86635CA22A1}"/>
                            </a:ext>
                          </a:extLst>
                        </p:cNvPr>
                        <p:cNvCxnSpPr>
                          <a:stCxn id="18" idx="3"/>
                        </p:cNvCxnSpPr>
                        <p:nvPr/>
                      </p:nvCxnSpPr>
                      <p:spPr>
                        <a:xfrm>
                          <a:off x="2406314" y="4543024"/>
                          <a:ext cx="81012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5" name="直線箭頭接點 94">
                        <a:extLst>
                          <a:ext uri="{FF2B5EF4-FFF2-40B4-BE49-F238E27FC236}">
                            <a16:creationId xmlns:a16="http://schemas.microsoft.com/office/drawing/2014/main" id="{908D4DE3-1F5A-83A3-05E8-798CFBD9AF4F}"/>
                          </a:ext>
                        </a:extLst>
                      </p:cNvPr>
                      <p:cNvCxnSpPr>
                        <a:cxnSpLocks/>
                        <a:endCxn id="20" idx="2"/>
                      </p:cNvCxnSpPr>
                      <p:nvPr/>
                    </p:nvCxnSpPr>
                    <p:spPr>
                      <a:xfrm flipV="1">
                        <a:off x="3508977" y="3559042"/>
                        <a:ext cx="0" cy="6344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群組 133">
                      <a:extLst>
                        <a:ext uri="{FF2B5EF4-FFF2-40B4-BE49-F238E27FC236}">
                          <a16:creationId xmlns:a16="http://schemas.microsoft.com/office/drawing/2014/main" id="{8D3BE5CD-DC7E-E45C-1226-D2F32CA3A77A}"/>
                        </a:ext>
                      </a:extLst>
                    </p:cNvPr>
                    <p:cNvGrpSpPr/>
                    <p:nvPr/>
                  </p:nvGrpSpPr>
                  <p:grpSpPr>
                    <a:xfrm>
                      <a:off x="7753369" y="2638830"/>
                      <a:ext cx="2956727" cy="2263803"/>
                      <a:chOff x="7753369" y="2638830"/>
                      <a:chExt cx="2956727" cy="2263803"/>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9253544" y="2638830"/>
                        <a:ext cx="1456552" cy="1181877"/>
                        <a:chOff x="7112731" y="3206740"/>
                        <a:chExt cx="1456552" cy="1181877"/>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6"/>
                        <a:stretch>
                          <a:fillRect/>
                        </a:stretch>
                      </p:blipFill>
                      <p:spPr>
                        <a:xfrm>
                          <a:off x="7383807" y="3474217"/>
                          <a:ext cx="914400"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7112731" y="3206740"/>
                          <a:ext cx="1456552" cy="493667"/>
                        </a:xfrm>
                        <a:prstGeom prst="rect">
                          <a:avLst/>
                        </a:prstGeom>
                        <a:grpFill/>
                      </p:spPr>
                      <p:txBody>
                        <a:bodyPr wrap="square" rtlCol="0">
                          <a:spAutoFit/>
                        </a:bodyPr>
                        <a:lstStyle/>
                        <a:p>
                          <a:pPr algn="ctr"/>
                          <a:r>
                            <a:rPr kumimoji="1" lang="en-US" altLang="zh-TW" sz="1200" dirty="0"/>
                            <a:t>Final course recommendation</a:t>
                          </a:r>
                        </a:p>
                      </p:txBody>
                    </p:sp>
                  </p:grpSp>
                  <p:grpSp>
                    <p:nvGrpSpPr>
                      <p:cNvPr id="132" name="群組 131">
                        <a:extLst>
                          <a:ext uri="{FF2B5EF4-FFF2-40B4-BE49-F238E27FC236}">
                            <a16:creationId xmlns:a16="http://schemas.microsoft.com/office/drawing/2014/main" id="{EB8653EB-160D-0B3B-4E70-E271FB1884FB}"/>
                          </a:ext>
                        </a:extLst>
                      </p:cNvPr>
                      <p:cNvGrpSpPr/>
                      <p:nvPr/>
                    </p:nvGrpSpPr>
                    <p:grpSpPr>
                      <a:xfrm>
                        <a:off x="8562799" y="3111999"/>
                        <a:ext cx="1196633" cy="296200"/>
                        <a:chOff x="8562799" y="3111999"/>
                        <a:chExt cx="1196633" cy="296200"/>
                      </a:xfrm>
                    </p:grpSpPr>
                    <p:cxnSp>
                      <p:nvCxnSpPr>
                        <p:cNvPr id="110" name="直線箭頭接點 109">
                          <a:extLst>
                            <a:ext uri="{FF2B5EF4-FFF2-40B4-BE49-F238E27FC236}">
                              <a16:creationId xmlns:a16="http://schemas.microsoft.com/office/drawing/2014/main" id="{145D49D1-F1D2-75B7-6820-7F48EEDB1B41}"/>
                            </a:ext>
                          </a:extLst>
                        </p:cNvPr>
                        <p:cNvCxnSpPr>
                          <a:cxnSpLocks/>
                        </p:cNvCxnSpPr>
                        <p:nvPr/>
                      </p:nvCxnSpPr>
                      <p:spPr>
                        <a:xfrm>
                          <a:off x="8562799" y="3307925"/>
                          <a:ext cx="1196633" cy="3839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5" name="文字方塊 114">
                          <a:extLst>
                            <a:ext uri="{FF2B5EF4-FFF2-40B4-BE49-F238E27FC236}">
                              <a16:creationId xmlns:a16="http://schemas.microsoft.com/office/drawing/2014/main" id="{33791F85-E4CE-8B2D-4DF6-A62591867413}"/>
                            </a:ext>
                          </a:extLst>
                        </p:cNvPr>
                        <p:cNvSpPr txBox="1"/>
                        <p:nvPr/>
                      </p:nvSpPr>
                      <p:spPr>
                        <a:xfrm>
                          <a:off x="9142861" y="3111999"/>
                          <a:ext cx="530414" cy="296200"/>
                        </a:xfrm>
                        <a:prstGeom prst="rect">
                          <a:avLst/>
                        </a:prstGeom>
                        <a:noFill/>
                      </p:spPr>
                      <p:txBody>
                        <a:bodyPr wrap="none" rtlCol="0">
                          <a:spAutoFit/>
                        </a:bodyPr>
                        <a:lstStyle/>
                        <a:p>
                          <a:r>
                            <a:rPr kumimoji="1" lang="zh-TW" altLang="en-US" sz="1200" b="1" dirty="0"/>
                            <a:t>ＮＯ</a:t>
                          </a:r>
                        </a:p>
                      </p:txBody>
                    </p:sp>
                  </p:grpSp>
                  <p:grpSp>
                    <p:nvGrpSpPr>
                      <p:cNvPr id="133" name="群組 132">
                        <a:extLst>
                          <a:ext uri="{FF2B5EF4-FFF2-40B4-BE49-F238E27FC236}">
                            <a16:creationId xmlns:a16="http://schemas.microsoft.com/office/drawing/2014/main" id="{48E7937A-E19B-E1E8-1972-D95C1DA35DD5}"/>
                          </a:ext>
                        </a:extLst>
                      </p:cNvPr>
                      <p:cNvGrpSpPr/>
                      <p:nvPr/>
                    </p:nvGrpSpPr>
                    <p:grpSpPr>
                      <a:xfrm>
                        <a:off x="7753369" y="3756305"/>
                        <a:ext cx="696169" cy="710377"/>
                        <a:chOff x="7753369" y="3756305"/>
                        <a:chExt cx="696169" cy="710377"/>
                      </a:xfrm>
                    </p:grpSpPr>
                    <p:cxnSp>
                      <p:nvCxnSpPr>
                        <p:cNvPr id="114" name="直線箭頭接點 113">
                          <a:extLst>
                            <a:ext uri="{FF2B5EF4-FFF2-40B4-BE49-F238E27FC236}">
                              <a16:creationId xmlns:a16="http://schemas.microsoft.com/office/drawing/2014/main" id="{0DA49FD6-C3B6-BEC3-EE30-55359B130554}"/>
                            </a:ext>
                          </a:extLst>
                        </p:cNvPr>
                        <p:cNvCxnSpPr>
                          <a:cxnSpLocks/>
                        </p:cNvCxnSpPr>
                        <p:nvPr/>
                      </p:nvCxnSpPr>
                      <p:spPr>
                        <a:xfrm>
                          <a:off x="7827653" y="3756305"/>
                          <a:ext cx="26456" cy="71037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08E5F9F7-F128-8820-B874-36862B251C99}"/>
                            </a:ext>
                          </a:extLst>
                        </p:cNvPr>
                        <p:cNvSpPr txBox="1"/>
                        <p:nvPr/>
                      </p:nvSpPr>
                      <p:spPr>
                        <a:xfrm>
                          <a:off x="7753369" y="3953825"/>
                          <a:ext cx="696169" cy="296200"/>
                        </a:xfrm>
                        <a:prstGeom prst="rect">
                          <a:avLst/>
                        </a:prstGeom>
                        <a:noFill/>
                      </p:spPr>
                      <p:txBody>
                        <a:bodyPr wrap="none" rtlCol="0">
                          <a:spAutoFit/>
                        </a:bodyPr>
                        <a:lstStyle/>
                        <a:p>
                          <a:r>
                            <a:rPr kumimoji="1" lang="zh-TW" altLang="en-US" sz="1200" b="1" dirty="0"/>
                            <a:t>ＹＥＳ</a:t>
                          </a:r>
                        </a:p>
                      </p:txBody>
                    </p:sp>
                  </p:grpSp>
                  <p:cxnSp>
                    <p:nvCxnSpPr>
                      <p:cNvPr id="118" name="肘形接點 117">
                        <a:extLst>
                          <a:ext uri="{FF2B5EF4-FFF2-40B4-BE49-F238E27FC236}">
                            <a16:creationId xmlns:a16="http://schemas.microsoft.com/office/drawing/2014/main" id="{A1FB9DEB-548D-B751-8122-2AC6733EF8F6}"/>
                          </a:ext>
                        </a:extLst>
                      </p:cNvPr>
                      <p:cNvCxnSpPr>
                        <a:cxnSpLocks/>
                        <a:stCxn id="65" idx="3"/>
                      </p:cNvCxnSpPr>
                      <p:nvPr/>
                    </p:nvCxnSpPr>
                    <p:spPr>
                      <a:xfrm flipV="1">
                        <a:off x="8533465" y="3677502"/>
                        <a:ext cx="1480019"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59" name="肘形接點 158">
                    <a:extLst>
                      <a:ext uri="{FF2B5EF4-FFF2-40B4-BE49-F238E27FC236}">
                        <a16:creationId xmlns:a16="http://schemas.microsoft.com/office/drawing/2014/main" id="{53AA5F7B-90A3-41A2-14C9-B7FC19FCF59F}"/>
                      </a:ext>
                    </a:extLst>
                  </p:cNvPr>
                  <p:cNvCxnSpPr>
                    <a:cxnSpLocks/>
                    <a:stCxn id="20" idx="1"/>
                    <a:endCxn id="3" idx="2"/>
                  </p:cNvCxnSpPr>
                  <p:nvPr/>
                </p:nvCxnSpPr>
                <p:spPr>
                  <a:xfrm rot="10800000">
                    <a:off x="1502757" y="2493645"/>
                    <a:ext cx="973067" cy="893781"/>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AEBDE2B4-391F-143E-41BF-0B156121F0C3}"/>
                      </a:ext>
                    </a:extLst>
                  </p:cNvPr>
                  <p:cNvCxnSpPr>
                    <a:cxnSpLocks/>
                    <a:stCxn id="20" idx="3"/>
                    <a:endCxn id="4" idx="2"/>
                  </p:cNvCxnSpPr>
                  <p:nvPr/>
                </p:nvCxnSpPr>
                <p:spPr>
                  <a:xfrm flipV="1">
                    <a:off x="3948364" y="2442239"/>
                    <a:ext cx="1032264" cy="945187"/>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65" name="文字方塊 164">
              <a:extLst>
                <a:ext uri="{FF2B5EF4-FFF2-40B4-BE49-F238E27FC236}">
                  <a16:creationId xmlns:a16="http://schemas.microsoft.com/office/drawing/2014/main" id="{B50DF541-CD39-E51A-A6FC-9990B786500D}"/>
                </a:ext>
              </a:extLst>
            </p:cNvPr>
            <p:cNvSpPr txBox="1"/>
            <p:nvPr/>
          </p:nvSpPr>
          <p:spPr>
            <a:xfrm>
              <a:off x="2367835" y="5511213"/>
              <a:ext cx="2036153" cy="888600"/>
            </a:xfrm>
            <a:prstGeom prst="rect">
              <a:avLst/>
            </a:prstGeom>
            <a:noFill/>
          </p:spPr>
          <p:txBody>
            <a:bodyPr wrap="none" rtlCol="0">
              <a:spAutoFit/>
            </a:bodyPr>
            <a:lstStyle/>
            <a:p>
              <a:r>
                <a:rPr kumimoji="1" lang="en-US" altLang="zh-TW" sz="1200" dirty="0"/>
                <a:t>Similarity matrix </a:t>
              </a:r>
              <a:r>
                <a:rPr kumimoji="1" lang="en-US" altLang="zh-TW" sz="1200" dirty="0" err="1"/>
                <a:t>dataframe</a:t>
              </a:r>
              <a:endParaRPr kumimoji="1" lang="en-US" altLang="zh-TW" sz="1200" dirty="0"/>
            </a:p>
            <a:p>
              <a:r>
                <a:rPr kumimoji="1" lang="en-US" altLang="zh-TW" sz="1200" dirty="0"/>
                <a:t>Course content </a:t>
              </a:r>
              <a:r>
                <a:rPr kumimoji="1" lang="en-US" altLang="zh-TW" sz="1200" dirty="0" err="1"/>
                <a:t>dataframe</a:t>
              </a:r>
              <a:endParaRPr kumimoji="1" lang="en-US" altLang="zh-TW" sz="1200" dirty="0"/>
            </a:p>
            <a:p>
              <a:r>
                <a:rPr kumimoji="1" lang="en-US" altLang="zh-TW" sz="1200" dirty="0" err="1"/>
                <a:t>BoW</a:t>
              </a:r>
              <a:r>
                <a:rPr kumimoji="1" lang="en-US" altLang="zh-TW" sz="1200" dirty="0"/>
                <a:t> </a:t>
              </a:r>
              <a:r>
                <a:rPr kumimoji="1" lang="en-US" altLang="zh-TW" sz="1200" dirty="0" err="1"/>
                <a:t>dataframe</a:t>
              </a:r>
              <a:endParaRPr kumimoji="1" lang="en-US" altLang="zh-TW" sz="1200" dirty="0"/>
            </a:p>
            <a:p>
              <a:r>
                <a:rPr kumimoji="1" lang="en-US" altLang="zh-TW" sz="1200" dirty="0"/>
                <a:t>Test user </a:t>
              </a:r>
              <a:r>
                <a:rPr kumimoji="1" lang="en-US" altLang="zh-TW" sz="1200" dirty="0" err="1"/>
                <a:t>dataframe</a:t>
              </a:r>
              <a:endParaRPr kumimoji="1" lang="zh-TW" altLang="en-US" sz="1200" dirty="0"/>
            </a:p>
          </p:txBody>
        </p:sp>
      </p:grpSp>
      <p:sp>
        <p:nvSpPr>
          <p:cNvPr id="5" name="文字方塊 4">
            <a:extLst>
              <a:ext uri="{FF2B5EF4-FFF2-40B4-BE49-F238E27FC236}">
                <a16:creationId xmlns:a16="http://schemas.microsoft.com/office/drawing/2014/main" id="{3B82EC98-1245-4109-8A09-D456823D24AD}"/>
              </a:ext>
            </a:extLst>
          </p:cNvPr>
          <p:cNvSpPr txBox="1"/>
          <p:nvPr/>
        </p:nvSpPr>
        <p:spPr>
          <a:xfrm>
            <a:off x="1541144" y="715673"/>
            <a:ext cx="8139997" cy="400110"/>
          </a:xfrm>
          <a:prstGeom prst="rect">
            <a:avLst/>
          </a:prstGeom>
          <a:noFill/>
        </p:spPr>
        <p:txBody>
          <a:bodyPr wrap="square">
            <a:spAutoFit/>
          </a:bodyPr>
          <a:lstStyle/>
          <a:p>
            <a:pPr algn="ctr"/>
            <a:r>
              <a:rPr lang="en-US" altLang="zh-TW" sz="2000" dirty="0">
                <a:latin typeface="Abadi"/>
              </a:rPr>
              <a:t>Flowchart of content-based recommender system using course similarity</a:t>
            </a:r>
            <a:endParaRPr lang="zh-TW" altLang="en-US" sz="2000" dirty="0"/>
          </a:p>
        </p:txBody>
      </p:sp>
      <p:pic>
        <p:nvPicPr>
          <p:cNvPr id="3" name="圖片 2" descr="一張含有 文字, 簽名、標誌 的圖片&#10;&#10;自動產生的描述">
            <a:extLst>
              <a:ext uri="{FF2B5EF4-FFF2-40B4-BE49-F238E27FC236}">
                <a16:creationId xmlns:a16="http://schemas.microsoft.com/office/drawing/2014/main" id="{62CF3461-2050-D776-74A8-DBCDD5BFEE1F}"/>
              </a:ext>
            </a:extLst>
          </p:cNvPr>
          <p:cNvPicPr>
            <a:picLocks noChangeAspect="1"/>
          </p:cNvPicPr>
          <p:nvPr/>
        </p:nvPicPr>
        <p:blipFill>
          <a:blip r:embed="rId7"/>
          <a:stretch>
            <a:fillRect/>
          </a:stretch>
        </p:blipFill>
        <p:spPr>
          <a:xfrm>
            <a:off x="2212925" y="2089465"/>
            <a:ext cx="653483" cy="626279"/>
          </a:xfrm>
          <a:prstGeom prst="rect">
            <a:avLst/>
          </a:prstGeom>
        </p:spPr>
      </p:pic>
      <p:pic>
        <p:nvPicPr>
          <p:cNvPr id="4" name="圖片 3" descr="一張含有 文字, 簽名、標誌 的圖片&#10;&#10;自動產生的描述">
            <a:extLst>
              <a:ext uri="{FF2B5EF4-FFF2-40B4-BE49-F238E27FC236}">
                <a16:creationId xmlns:a16="http://schemas.microsoft.com/office/drawing/2014/main" id="{19CF95E8-43DC-9085-CE1D-5A5EC58AD8E6}"/>
              </a:ext>
            </a:extLst>
          </p:cNvPr>
          <p:cNvPicPr>
            <a:picLocks noChangeAspect="1"/>
          </p:cNvPicPr>
          <p:nvPr/>
        </p:nvPicPr>
        <p:blipFill>
          <a:blip r:embed="rId7"/>
          <a:stretch>
            <a:fillRect/>
          </a:stretch>
        </p:blipFill>
        <p:spPr>
          <a:xfrm>
            <a:off x="5441823" y="2041391"/>
            <a:ext cx="653483" cy="626279"/>
          </a:xfrm>
          <a:prstGeom prst="rect">
            <a:avLst/>
          </a:prstGeom>
        </p:spPr>
      </p:pic>
      <p:cxnSp>
        <p:nvCxnSpPr>
          <p:cNvPr id="25" name="肘形接點 24">
            <a:extLst>
              <a:ext uri="{FF2B5EF4-FFF2-40B4-BE49-F238E27FC236}">
                <a16:creationId xmlns:a16="http://schemas.microsoft.com/office/drawing/2014/main" id="{67C0FFDD-D8C8-CF4C-FBE1-F36E9DECC4FF}"/>
              </a:ext>
            </a:extLst>
          </p:cNvPr>
          <p:cNvCxnSpPr>
            <a:cxnSpLocks/>
          </p:cNvCxnSpPr>
          <p:nvPr/>
        </p:nvCxnSpPr>
        <p:spPr>
          <a:xfrm>
            <a:off x="4828475" y="3723175"/>
            <a:ext cx="985824" cy="662928"/>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群組 32">
            <a:extLst>
              <a:ext uri="{FF2B5EF4-FFF2-40B4-BE49-F238E27FC236}">
                <a16:creationId xmlns:a16="http://schemas.microsoft.com/office/drawing/2014/main" id="{44051A9B-4FC2-E345-F35C-62D7BB4E7F8F}"/>
              </a:ext>
            </a:extLst>
          </p:cNvPr>
          <p:cNvGrpSpPr/>
          <p:nvPr/>
        </p:nvGrpSpPr>
        <p:grpSpPr>
          <a:xfrm>
            <a:off x="4927581" y="4439645"/>
            <a:ext cx="1841001" cy="1465427"/>
            <a:chOff x="4429251" y="4755252"/>
            <a:chExt cx="1841001" cy="1465427"/>
          </a:xfrm>
          <a:noFill/>
        </p:grpSpPr>
        <p:grpSp>
          <p:nvGrpSpPr>
            <p:cNvPr id="23" name="群組 22">
              <a:extLst>
                <a:ext uri="{FF2B5EF4-FFF2-40B4-BE49-F238E27FC236}">
                  <a16:creationId xmlns:a16="http://schemas.microsoft.com/office/drawing/2014/main" id="{215EDB2C-7795-D17E-D795-EB9C742CFBA0}"/>
                </a:ext>
              </a:extLst>
            </p:cNvPr>
            <p:cNvGrpSpPr/>
            <p:nvPr/>
          </p:nvGrpSpPr>
          <p:grpSpPr>
            <a:xfrm>
              <a:off x="4429251" y="4755252"/>
              <a:ext cx="1793137" cy="1379744"/>
              <a:chOff x="4505518" y="4826249"/>
              <a:chExt cx="1793137" cy="1379744"/>
            </a:xfrm>
            <a:grpFill/>
          </p:grpSpPr>
          <p:pic>
            <p:nvPicPr>
              <p:cNvPr id="21" name="圖片 20" descr="一張含有 紅色, 視窗, 平鋪磚瓦 的圖片&#10;&#10;自動產生的描述">
                <a:extLst>
                  <a:ext uri="{FF2B5EF4-FFF2-40B4-BE49-F238E27FC236}">
                    <a16:creationId xmlns:a16="http://schemas.microsoft.com/office/drawing/2014/main" id="{4B3AA5E2-C6B4-53D5-D056-AD7D361BDB1C}"/>
                  </a:ext>
                </a:extLst>
              </p:cNvPr>
              <p:cNvPicPr>
                <a:picLocks noChangeAspect="1"/>
              </p:cNvPicPr>
              <p:nvPr/>
            </p:nvPicPr>
            <p:blipFill>
              <a:blip r:embed="rId8"/>
              <a:stretch>
                <a:fillRect/>
              </a:stretch>
            </p:blipFill>
            <p:spPr>
              <a:xfrm>
                <a:off x="5529214" y="5436552"/>
                <a:ext cx="769441" cy="769441"/>
              </a:xfrm>
              <a:prstGeom prst="rect">
                <a:avLst/>
              </a:prstGeom>
              <a:grpFill/>
            </p:spPr>
          </p:pic>
          <p:sp>
            <p:nvSpPr>
              <p:cNvPr id="22" name="圓角矩形 21">
                <a:extLst>
                  <a:ext uri="{FF2B5EF4-FFF2-40B4-BE49-F238E27FC236}">
                    <a16:creationId xmlns:a16="http://schemas.microsoft.com/office/drawing/2014/main" id="{3C3EF2DA-50B2-A340-F2FF-CCB66272481F}"/>
                  </a:ext>
                </a:extLst>
              </p:cNvPr>
              <p:cNvSpPr/>
              <p:nvPr/>
            </p:nvSpPr>
            <p:spPr>
              <a:xfrm>
                <a:off x="4505518" y="4826249"/>
                <a:ext cx="1367125" cy="85512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rgbClr val="0B49CB"/>
                    </a:solidFill>
                  </a:rPr>
                  <a:t>Visualize similarity among courses</a:t>
                </a:r>
                <a:endParaRPr kumimoji="1" lang="zh-TW" altLang="en-US" sz="1100" dirty="0">
                  <a:solidFill>
                    <a:srgbClr val="0B49CB"/>
                  </a:solidFill>
                </a:endParaRPr>
              </a:p>
            </p:txBody>
          </p:sp>
        </p:grpSp>
        <p:sp>
          <p:nvSpPr>
            <p:cNvPr id="32" name="文字方塊 31">
              <a:extLst>
                <a:ext uri="{FF2B5EF4-FFF2-40B4-BE49-F238E27FC236}">
                  <a16:creationId xmlns:a16="http://schemas.microsoft.com/office/drawing/2014/main" id="{3895B810-CDA0-9677-DDF3-0123245A3A6A}"/>
                </a:ext>
              </a:extLst>
            </p:cNvPr>
            <p:cNvSpPr txBox="1"/>
            <p:nvPr/>
          </p:nvSpPr>
          <p:spPr>
            <a:xfrm>
              <a:off x="5466827" y="5943680"/>
              <a:ext cx="803425" cy="276999"/>
            </a:xfrm>
            <a:prstGeom prst="rect">
              <a:avLst/>
            </a:prstGeom>
            <a:grpFill/>
          </p:spPr>
          <p:txBody>
            <a:bodyPr wrap="none" rtlCol="0">
              <a:spAutoFit/>
            </a:bodyPr>
            <a:lstStyle/>
            <a:p>
              <a:r>
                <a:rPr kumimoji="1" lang="en-US" altLang="zh-TW" sz="1200" dirty="0">
                  <a:solidFill>
                    <a:srgbClr val="0B49CB"/>
                  </a:solidFill>
                </a:rPr>
                <a:t>Heatmap</a:t>
              </a:r>
              <a:endParaRPr kumimoji="1" lang="zh-TW" altLang="en-US" sz="1200" dirty="0">
                <a:solidFill>
                  <a:srgbClr val="0B49CB"/>
                </a:solidFill>
              </a:endParaRPr>
            </a:p>
          </p:txBody>
        </p:sp>
      </p:grpSp>
    </p:spTree>
    <p:extLst>
      <p:ext uri="{BB962C8B-B14F-4D97-AF65-F5344CB8AC3E}">
        <p14:creationId xmlns:p14="http://schemas.microsoft.com/office/powerpoint/2010/main" val="2627777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995488" y="418759"/>
            <a:ext cx="10196512" cy="1100138"/>
          </a:xfrm>
          <a:prstGeom prst="rect">
            <a:avLst/>
          </a:prstGeom>
        </p:spPr>
        <p:txBody>
          <a:bodyPr>
            <a:normAutofit/>
          </a:bodyPr>
          <a:lstStyle/>
          <a:p>
            <a:pPr algn="ctr">
              <a:lnSpc>
                <a:spcPct val="90000"/>
              </a:lnSpc>
            </a:pPr>
            <a:r>
              <a:rPr lang="en-US" altLang="zh-TW" sz="2000" dirty="0">
                <a:latin typeface="Abadi"/>
              </a:rPr>
              <a:t>Pipeline of content-based recommender system using course similarity</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445140351"/>
              </p:ext>
            </p:extLst>
          </p:nvPr>
        </p:nvGraphicFramePr>
        <p:xfrm>
          <a:off x="1077961" y="968828"/>
          <a:ext cx="10429942" cy="557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657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5" name="Picture 6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6" name="Rectangle 6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7" name="Picture 6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8" name="Picture 6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0" name="Straight Connector 6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2" name="Rectangle 7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5" name="Picture 7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6" name="Rectangle 7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8" name="Picture 7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9A8E844C-CEF1-3B36-B5B2-9610D504760A}"/>
              </a:ext>
            </a:extLst>
          </p:cNvPr>
          <p:cNvSpPr>
            <a:spLocks noGrp="1"/>
          </p:cNvSpPr>
          <p:nvPr>
            <p:ph type="title"/>
          </p:nvPr>
        </p:nvSpPr>
        <p:spPr>
          <a:xfrm>
            <a:off x="1295402" y="982132"/>
            <a:ext cx="3660056" cy="1325373"/>
          </a:xfrm>
          <a:prstGeom prst="rect">
            <a:avLst/>
          </a:prstGeom>
        </p:spPr>
        <p:txBody>
          <a:bodyPr vert="horz" lIns="91440" tIns="45720" rIns="91440" bIns="45720" rtlCol="0" anchor="b">
            <a:normAutofit/>
          </a:bodyPr>
          <a:lstStyle/>
          <a:p>
            <a:r>
              <a:rPr kumimoji="1" lang="en-US" altLang="zh-TW" sz="2800"/>
              <a:t>Heatmap for metrics of course similarity</a:t>
            </a:r>
            <a:endParaRPr kumimoji="1" lang="en-US" altLang="zh-TW" sz="2800" dirty="0"/>
          </a:p>
        </p:txBody>
      </p:sp>
      <p:cxnSp>
        <p:nvCxnSpPr>
          <p:cNvPr id="80" name="Straight Connector 7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內容版面配置區 50">
            <a:extLst>
              <a:ext uri="{FF2B5EF4-FFF2-40B4-BE49-F238E27FC236}">
                <a16:creationId xmlns:a16="http://schemas.microsoft.com/office/drawing/2014/main" id="{76FC36AA-2ADC-44FB-D2F8-2D298EF9E317}"/>
              </a:ext>
            </a:extLst>
          </p:cNvPr>
          <p:cNvSpPr>
            <a:spLocks noGrp="1"/>
          </p:cNvSpPr>
          <p:nvPr>
            <p:ph sz="half" idx="1"/>
          </p:nvPr>
        </p:nvSpPr>
        <p:spPr>
          <a:xfrm>
            <a:off x="936444" y="2493774"/>
            <a:ext cx="4178218" cy="3382094"/>
          </a:xfrm>
        </p:spPr>
        <p:txBody>
          <a:bodyPr vert="horz" lIns="91440" tIns="45720" rIns="91440" bIns="45720" rtlCol="0" anchor="t">
            <a:normAutofit/>
          </a:bodyPr>
          <a:lstStyle/>
          <a:p>
            <a:r>
              <a:rPr lang="en" altLang="zh-TW" sz="1800" dirty="0"/>
              <a:t>We could use seaborn to visualize the similarity metric, and since it is symmetric, we can just show the triangular matrix (lower left).</a:t>
            </a:r>
            <a:endParaRPr lang="en-US" altLang="zh-TW" sz="1800" dirty="0"/>
          </a:p>
          <a:p>
            <a:endParaRPr lang="en-US" altLang="zh-TW" sz="1800" dirty="0"/>
          </a:p>
          <a:p>
            <a:r>
              <a:rPr lang="en" altLang="zh-TW" sz="1800" dirty="0"/>
              <a:t>As we can see from the heatmap; there are many hot spots, which means many courses are similar to each other. Such patterns suggest that it is possible to build a recommender system based on course similarities. </a:t>
            </a:r>
            <a:endParaRPr lang="en-US" altLang="zh-TW" sz="1800" dirty="0"/>
          </a:p>
        </p:txBody>
      </p:sp>
      <p:pic>
        <p:nvPicPr>
          <p:cNvPr id="59" name="內容版面配置區 58">
            <a:extLst>
              <a:ext uri="{FF2B5EF4-FFF2-40B4-BE49-F238E27FC236}">
                <a16:creationId xmlns:a16="http://schemas.microsoft.com/office/drawing/2014/main" id="{B906897C-2D05-5BA3-45B8-38CD6E6BA739}"/>
              </a:ext>
            </a:extLst>
          </p:cNvPr>
          <p:cNvPicPr>
            <a:picLocks noGrp="1" noChangeAspect="1"/>
          </p:cNvPicPr>
          <p:nvPr>
            <p:ph sz="half" idx="2"/>
          </p:nvPr>
        </p:nvPicPr>
        <p:blipFill rotWithShape="1">
          <a:blip r:embed="rId6"/>
          <a:srcRect l="1088" r="-1" b="-1"/>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90547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0" y="207963"/>
            <a:ext cx="10198100" cy="1100137"/>
          </a:xfrm>
          <a:prstGeom prst="rect">
            <a:avLst/>
          </a:prstGeom>
        </p:spPr>
        <p:txBody>
          <a:bodyPr>
            <a:normAutofit/>
          </a:bodyPr>
          <a:lstStyle/>
          <a:p>
            <a:pPr algn="ctr">
              <a:lnSpc>
                <a:spcPct val="90000"/>
              </a:lnSpc>
            </a:pPr>
            <a:r>
              <a:rPr lang="en-US" sz="2000" dirty="0">
                <a:latin typeface="Abadi"/>
              </a:rPr>
              <a:t>Evaluation results of course similarity based recommender system</a:t>
            </a:r>
          </a:p>
        </p:txBody>
      </p:sp>
      <p:grpSp>
        <p:nvGrpSpPr>
          <p:cNvPr id="17" name="群組 16">
            <a:extLst>
              <a:ext uri="{FF2B5EF4-FFF2-40B4-BE49-F238E27FC236}">
                <a16:creationId xmlns:a16="http://schemas.microsoft.com/office/drawing/2014/main" id="{49ADF584-D6B0-0387-E8B0-61A85D1B24D9}"/>
              </a:ext>
            </a:extLst>
          </p:cNvPr>
          <p:cNvGrpSpPr/>
          <p:nvPr/>
        </p:nvGrpSpPr>
        <p:grpSpPr>
          <a:xfrm>
            <a:off x="1387288" y="1238247"/>
            <a:ext cx="9008865" cy="4051152"/>
            <a:chOff x="953362" y="1277087"/>
            <a:chExt cx="10522835" cy="4536263"/>
          </a:xfrm>
        </p:grpSpPr>
        <p:grpSp>
          <p:nvGrpSpPr>
            <p:cNvPr id="14" name="群組 13">
              <a:extLst>
                <a:ext uri="{FF2B5EF4-FFF2-40B4-BE49-F238E27FC236}">
                  <a16:creationId xmlns:a16="http://schemas.microsoft.com/office/drawing/2014/main" id="{E46C4543-1596-3FAF-67AA-A020312E4C92}"/>
                </a:ext>
              </a:extLst>
            </p:cNvPr>
            <p:cNvGrpSpPr/>
            <p:nvPr/>
          </p:nvGrpSpPr>
          <p:grpSpPr>
            <a:xfrm>
              <a:off x="953362" y="1277087"/>
              <a:ext cx="10522835" cy="3780291"/>
              <a:chOff x="953362" y="1277087"/>
              <a:chExt cx="10522835" cy="3780291"/>
            </a:xfrm>
          </p:grpSpPr>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1056231" y="1277087"/>
                <a:ext cx="10419966" cy="890647"/>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r>
                  <a:rPr lang="en-US" sz="1400" kern="1200" dirty="0">
                    <a:latin typeface="Abadi"/>
                    <a:ea typeface="+mn-ea"/>
                    <a:cs typeface="+mn-cs"/>
                  </a:rPr>
                  <a:t>Threshold for </a:t>
                </a:r>
                <a:r>
                  <a:rPr lang="en-US" sz="1400" dirty="0">
                    <a:latin typeface="Abadi"/>
                  </a:rPr>
                  <a:t>similarity</a:t>
                </a:r>
                <a:r>
                  <a:rPr lang="en-US" sz="1400" kern="1200" dirty="0">
                    <a:latin typeface="Abadi"/>
                    <a:ea typeface="+mn-ea"/>
                    <a:cs typeface="+mn-cs"/>
                  </a:rPr>
                  <a:t> score for recommendation = 0.6</a:t>
                </a:r>
              </a:p>
              <a:p>
                <a:pPr marL="0" indent="0" defTabSz="722376">
                  <a:spcBef>
                    <a:spcPts val="790"/>
                  </a:spcBef>
                  <a:buNone/>
                </a:pPr>
                <a:r>
                  <a:rPr lang="en-US" sz="1400" kern="1200" dirty="0">
                    <a:latin typeface="Abadi"/>
                    <a:ea typeface="+mn-ea"/>
                    <a:cs typeface="Calibri"/>
                  </a:rPr>
                  <a:t>Maxima count of recommended courses per user = 20</a:t>
                </a:r>
                <a:endParaRPr lang="en-US" sz="1400" dirty="0">
                  <a:cs typeface="Calibri"/>
                </a:endParaRP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53362" y="2425235"/>
                <a:ext cx="10419966" cy="2632143"/>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r>
                  <a:rPr lang="en-US" sz="1400" kern="1200" dirty="0">
                    <a:latin typeface="Abadi"/>
                    <a:ea typeface="+mn-ea"/>
                    <a:cs typeface="+mn-cs"/>
                  </a:rPr>
                  <a:t>Question: On average, how many new/unseen courses have been recommended per user (in the test user dataset)?</a:t>
                </a:r>
              </a:p>
              <a:p>
                <a:pPr marL="0" indent="0" defTabSz="722376">
                  <a:spcBef>
                    <a:spcPts val="790"/>
                  </a:spcBef>
                  <a:buNone/>
                </a:pPr>
                <a:r>
                  <a:rPr lang="en-US" sz="1400" kern="1200" dirty="0">
                    <a:latin typeface="Abadi"/>
                    <a:ea typeface="+mn-ea"/>
                    <a:cs typeface="+mn-cs"/>
                  </a:rPr>
                  <a:t>Answer: 11.19</a:t>
                </a:r>
              </a:p>
              <a:p>
                <a:pPr marL="0" indent="0">
                  <a:buNone/>
                </a:pPr>
                <a:endParaRPr lang="en-US" sz="1200" dirty="0">
                  <a:cs typeface="Calibri"/>
                </a:endParaRPr>
              </a:p>
            </p:txBody>
          </p:sp>
        </p:grpSp>
        <p:grpSp>
          <p:nvGrpSpPr>
            <p:cNvPr id="15" name="群組 14">
              <a:extLst>
                <a:ext uri="{FF2B5EF4-FFF2-40B4-BE49-F238E27FC236}">
                  <a16:creationId xmlns:a16="http://schemas.microsoft.com/office/drawing/2014/main" id="{40ED4691-F85E-16D9-516B-5C98D0DCF02D}"/>
                </a:ext>
              </a:extLst>
            </p:cNvPr>
            <p:cNvGrpSpPr/>
            <p:nvPr/>
          </p:nvGrpSpPr>
          <p:grpSpPr>
            <a:xfrm>
              <a:off x="953362" y="4384330"/>
              <a:ext cx="6993214" cy="1429020"/>
              <a:chOff x="953362" y="4384330"/>
              <a:chExt cx="6993215" cy="1429020"/>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953362" y="4384330"/>
                <a:ext cx="6646747" cy="1278771"/>
              </a:xfrm>
              <a:prstGeom prst="rect">
                <a:avLst/>
              </a:prstGeom>
              <a:ln>
                <a:noFill/>
                <a:prstDash val="dash"/>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endParaRPr lang="en-US" sz="1200" kern="1200" dirty="0">
                  <a:latin typeface="Abadi"/>
                  <a:ea typeface="+mn-ea"/>
                  <a:cs typeface="+mn-cs"/>
                </a:endParaRPr>
              </a:p>
              <a:p>
                <a:pPr marL="0" indent="0" defTabSz="722376">
                  <a:spcBef>
                    <a:spcPts val="790"/>
                  </a:spcBef>
                  <a:buNone/>
                </a:pPr>
                <a:r>
                  <a:rPr lang="en-US" sz="1400" kern="1200" dirty="0">
                    <a:latin typeface="Abadi"/>
                    <a:ea typeface="+mn-ea"/>
                    <a:cs typeface="+mn-cs"/>
                  </a:rPr>
                  <a:t>Question: What are the most frequently recommended courses? </a:t>
                </a:r>
              </a:p>
              <a:p>
                <a:pPr marL="0" indent="0" defTabSz="722376">
                  <a:spcBef>
                    <a:spcPts val="790"/>
                  </a:spcBef>
                  <a:buNone/>
                </a:pPr>
                <a:r>
                  <a:rPr lang="en-US" sz="1400" kern="1200" dirty="0">
                    <a:latin typeface="Abadi"/>
                    <a:ea typeface="+mn-ea"/>
                    <a:cs typeface="+mn-cs"/>
                  </a:rPr>
                  <a:t>Return the top-10 commonly recommended courses across all users</a:t>
                </a:r>
                <a:endParaRPr lang="en-US" sz="1400" dirty="0">
                  <a:latin typeface="Abadi"/>
                </a:endParaRPr>
              </a:p>
            </p:txBody>
          </p:sp>
          <p:sp>
            <p:nvSpPr>
              <p:cNvPr id="13" name="向右箭號 12">
                <a:extLst>
                  <a:ext uri="{FF2B5EF4-FFF2-40B4-BE49-F238E27FC236}">
                    <a16:creationId xmlns:a16="http://schemas.microsoft.com/office/drawing/2014/main" id="{1D4288FB-1256-5218-627D-93B199B202E7}"/>
                  </a:ext>
                </a:extLst>
              </p:cNvPr>
              <p:cNvSpPr/>
              <p:nvPr/>
            </p:nvSpPr>
            <p:spPr>
              <a:xfrm>
                <a:off x="7253641" y="5762156"/>
                <a:ext cx="692936" cy="51194"/>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a:solidFill>
                    <a:schemeClr val="tx1"/>
                  </a:solidFill>
                </a:endParaRPr>
              </a:p>
            </p:txBody>
          </p:sp>
        </p:grpSp>
      </p:grpSp>
      <p:pic>
        <p:nvPicPr>
          <p:cNvPr id="8" name="圖片 7">
            <a:extLst>
              <a:ext uri="{FF2B5EF4-FFF2-40B4-BE49-F238E27FC236}">
                <a16:creationId xmlns:a16="http://schemas.microsoft.com/office/drawing/2014/main" id="{FC7BEEDE-AB94-D7B5-639A-767B41D747DA}"/>
              </a:ext>
            </a:extLst>
          </p:cNvPr>
          <p:cNvPicPr>
            <a:picLocks noChangeAspect="1"/>
          </p:cNvPicPr>
          <p:nvPr/>
        </p:nvPicPr>
        <p:blipFill>
          <a:blip r:embed="rId3"/>
          <a:stretch>
            <a:fillRect/>
          </a:stretch>
        </p:blipFill>
        <p:spPr>
          <a:xfrm>
            <a:off x="1475358" y="4057889"/>
            <a:ext cx="9053722" cy="740452"/>
          </a:xfrm>
          <a:prstGeom prst="rect">
            <a:avLst/>
          </a:prstGeom>
          <a:ln w="19050">
            <a:solidFill>
              <a:schemeClr val="accent1"/>
            </a:solidFill>
          </a:ln>
        </p:spPr>
      </p:pic>
      <p:pic>
        <p:nvPicPr>
          <p:cNvPr id="12" name="圖片 11">
            <a:extLst>
              <a:ext uri="{FF2B5EF4-FFF2-40B4-BE49-F238E27FC236}">
                <a16:creationId xmlns:a16="http://schemas.microsoft.com/office/drawing/2014/main" id="{8CE75946-A047-7A91-FA33-F4D46F342884}"/>
              </a:ext>
            </a:extLst>
          </p:cNvPr>
          <p:cNvPicPr>
            <a:picLocks noChangeAspect="1"/>
          </p:cNvPicPr>
          <p:nvPr/>
        </p:nvPicPr>
        <p:blipFill>
          <a:blip r:embed="rId4"/>
          <a:stretch>
            <a:fillRect/>
          </a:stretch>
        </p:blipFill>
        <p:spPr>
          <a:xfrm>
            <a:off x="7622426" y="4879612"/>
            <a:ext cx="1625332" cy="1806984"/>
          </a:xfrm>
          <a:prstGeom prst="rect">
            <a:avLst/>
          </a:prstGeom>
          <a:ln w="19050">
            <a:solidFill>
              <a:schemeClr val="accent1"/>
            </a:solidFill>
          </a:ln>
        </p:spPr>
      </p:pic>
      <p:pic>
        <p:nvPicPr>
          <p:cNvPr id="18" name="圖片 17">
            <a:extLst>
              <a:ext uri="{FF2B5EF4-FFF2-40B4-BE49-F238E27FC236}">
                <a16:creationId xmlns:a16="http://schemas.microsoft.com/office/drawing/2014/main" id="{CC2A7218-E124-F7D3-569F-07B32EEC5954}"/>
              </a:ext>
            </a:extLst>
          </p:cNvPr>
          <p:cNvPicPr>
            <a:picLocks noChangeAspect="1"/>
          </p:cNvPicPr>
          <p:nvPr/>
        </p:nvPicPr>
        <p:blipFill>
          <a:blip r:embed="rId5"/>
          <a:stretch>
            <a:fillRect/>
          </a:stretch>
        </p:blipFill>
        <p:spPr>
          <a:xfrm>
            <a:off x="1475357" y="1870297"/>
            <a:ext cx="9053722" cy="1158533"/>
          </a:xfrm>
          <a:prstGeom prst="rect">
            <a:avLst/>
          </a:prstGeom>
          <a:ln w="19050">
            <a:solidFill>
              <a:schemeClr val="accent1"/>
            </a:solidFill>
          </a:ln>
        </p:spPr>
      </p:pic>
    </p:spTree>
    <p:extLst>
      <p:ext uri="{BB962C8B-B14F-4D97-AF65-F5344CB8AC3E}">
        <p14:creationId xmlns:p14="http://schemas.microsoft.com/office/powerpoint/2010/main" val="279400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84919" y="349461"/>
            <a:ext cx="3420305" cy="19063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a:solidFill>
                  <a:schemeClr val="tx1"/>
                </a:solidFill>
                <a:latin typeface="+mj-lt"/>
                <a:ea typeface="+mj-ea"/>
                <a:cs typeface="+mj-cs"/>
              </a:rPr>
              <a:t>Outline</a:t>
            </a:r>
          </a:p>
        </p:txBody>
      </p:sp>
      <p:pic>
        <p:nvPicPr>
          <p:cNvPr id="21" name="Picture 20" descr="Glowing circuit board">
            <a:extLst>
              <a:ext uri="{FF2B5EF4-FFF2-40B4-BE49-F238E27FC236}">
                <a16:creationId xmlns:a16="http://schemas.microsoft.com/office/drawing/2014/main" id="{92FCC50D-F781-EA5D-15CC-1E6ADC7480F9}"/>
              </a:ext>
            </a:extLst>
          </p:cNvPr>
          <p:cNvPicPr>
            <a:picLocks noChangeAspect="1"/>
          </p:cNvPicPr>
          <p:nvPr/>
        </p:nvPicPr>
        <p:blipFill rotWithShape="1">
          <a:blip r:embed="rId3"/>
          <a:srcRect l="27025" r="3142" b="3"/>
          <a:stretch/>
        </p:blipFill>
        <p:spPr>
          <a:xfrm>
            <a:off x="935283" y="1598702"/>
            <a:ext cx="4278264" cy="408925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graphicFrame>
        <p:nvGraphicFramePr>
          <p:cNvPr id="25" name="Content Placeholder 2">
            <a:extLst>
              <a:ext uri="{FF2B5EF4-FFF2-40B4-BE49-F238E27FC236}">
                <a16:creationId xmlns:a16="http://schemas.microsoft.com/office/drawing/2014/main" id="{0A0A77DC-1539-CD67-FF71-740BCF8815BD}"/>
              </a:ext>
            </a:extLst>
          </p:cNvPr>
          <p:cNvGraphicFramePr/>
          <p:nvPr>
            <p:extLst>
              <p:ext uri="{D42A27DB-BD31-4B8C-83A1-F6EECF244321}">
                <p14:modId xmlns:p14="http://schemas.microsoft.com/office/powerpoint/2010/main" val="1327964096"/>
              </p:ext>
            </p:extLst>
          </p:nvPr>
        </p:nvGraphicFramePr>
        <p:xfrm>
          <a:off x="5407895" y="1033462"/>
          <a:ext cx="5586448" cy="5409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EF72D378-8E93-AB2B-4147-0FEB79CAFD48}"/>
              </a:ext>
            </a:extLst>
          </p:cNvPr>
          <p:cNvSpPr>
            <a:spLocks noGrp="1"/>
          </p:cNvSpPr>
          <p:nvPr>
            <p:ph type="title"/>
          </p:nvPr>
        </p:nvSpPr>
        <p:spPr>
          <a:xfrm>
            <a:off x="1295402" y="982132"/>
            <a:ext cx="3660056" cy="1325373"/>
          </a:xfrm>
        </p:spPr>
        <p:txBody>
          <a:bodyPr anchor="b">
            <a:normAutofit/>
          </a:bodyPr>
          <a:lstStyle/>
          <a:p>
            <a:r>
              <a:rPr lang="en-US" altLang="zh-TW" sz="2800" dirty="0">
                <a:latin typeface="Garamond" panose="02020404030301010803" pitchFamily="18" charset="0"/>
              </a:rPr>
              <a:t>Clustering-based recommender system</a:t>
            </a:r>
            <a:endParaRPr kumimoji="1" lang="zh-TW" altLang="en-US" sz="2800" dirty="0">
              <a:latin typeface="Garamond" panose="02020404030301010803" pitchFamily="18" charset="0"/>
            </a:endParaRPr>
          </a:p>
        </p:txBody>
      </p:sp>
      <p:cxnSp>
        <p:nvCxnSpPr>
          <p:cNvPr id="30" name="Straight Connector 2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0A750F0C-BE38-30C2-92C4-2F7C35F74E9D}"/>
              </a:ext>
            </a:extLst>
          </p:cNvPr>
          <p:cNvSpPr>
            <a:spLocks noGrp="1"/>
          </p:cNvSpPr>
          <p:nvPr>
            <p:ph idx="1"/>
          </p:nvPr>
        </p:nvSpPr>
        <p:spPr>
          <a:xfrm>
            <a:off x="938851" y="2633473"/>
            <a:ext cx="4302470" cy="3382094"/>
          </a:xfrm>
        </p:spPr>
        <p:txBody>
          <a:bodyPr>
            <a:noAutofit/>
          </a:bodyPr>
          <a:lstStyle/>
          <a:p>
            <a:pPr rtl="0">
              <a:lnSpc>
                <a:spcPct val="90000"/>
              </a:lnSpc>
              <a:buFont typeface="Arial" panose="020B0604020202020204" pitchFamily="34" charset="0"/>
              <a:buChar char="•"/>
            </a:pPr>
            <a:r>
              <a:rPr lang="en" altLang="zh-TW" sz="1600" dirty="0"/>
              <a:t>In clustering-based recommender system, we apply clustering algorithm such as K-means or DBSCAN to group users with similar learning interests. </a:t>
            </a:r>
          </a:p>
          <a:p>
            <a:pPr rtl="0">
              <a:lnSpc>
                <a:spcPct val="90000"/>
              </a:lnSpc>
              <a:buFont typeface="Arial" panose="020B0604020202020204" pitchFamily="34" charset="0"/>
              <a:buChar char="•"/>
            </a:pPr>
            <a:endParaRPr lang="en" altLang="zh-TW" sz="1600" dirty="0"/>
          </a:p>
          <a:p>
            <a:pPr rtl="0">
              <a:lnSpc>
                <a:spcPct val="90000"/>
              </a:lnSpc>
              <a:buFont typeface="Arial" panose="020B0604020202020204" pitchFamily="34" charset="0"/>
              <a:buChar char="•"/>
            </a:pPr>
            <a:r>
              <a:rPr lang="en" altLang="zh-TW" sz="1600" dirty="0"/>
              <a:t>For each user group, we can count the most frequently enrolled courses, which are very likely to be most interested by the users in this group</a:t>
            </a:r>
          </a:p>
          <a:p>
            <a:pPr rtl="0">
              <a:lnSpc>
                <a:spcPct val="90000"/>
              </a:lnSpc>
              <a:buFont typeface="Arial" panose="020B0604020202020204" pitchFamily="34" charset="0"/>
              <a:buChar char="•"/>
            </a:pPr>
            <a:endParaRPr lang="en" altLang="zh-TW" sz="1600" dirty="0"/>
          </a:p>
          <a:p>
            <a:pPr rtl="0">
              <a:lnSpc>
                <a:spcPct val="90000"/>
              </a:lnSpc>
              <a:buFont typeface="Arial" panose="020B0604020202020204" pitchFamily="34" charset="0"/>
              <a:buChar char="•"/>
            </a:pPr>
            <a:r>
              <a:rPr lang="en" altLang="zh-TW" sz="1600" dirty="0"/>
              <a:t>If we know a user belongs to this group, we may recommend these most enrolled courses to the user</a:t>
            </a:r>
          </a:p>
          <a:p>
            <a:pPr rtl="0">
              <a:lnSpc>
                <a:spcPct val="90000"/>
              </a:lnSpc>
            </a:pPr>
            <a:endParaRPr lang="en" altLang="zh-TW" sz="1600" dirty="0"/>
          </a:p>
          <a:p>
            <a:pPr rtl="0">
              <a:lnSpc>
                <a:spcPct val="90000"/>
              </a:lnSpc>
              <a:buFont typeface="Wingdings" pitchFamily="2" charset="2"/>
              <a:buChar char="n"/>
            </a:pPr>
            <a:endParaRPr lang="en" altLang="zh-TW" sz="1600" dirty="0"/>
          </a:p>
        </p:txBody>
      </p:sp>
      <p:pic>
        <p:nvPicPr>
          <p:cNvPr id="4" name="圖片 3" descr="一張含有 圖表 的圖片&#10;&#10;自動產生的描述">
            <a:extLst>
              <a:ext uri="{FF2B5EF4-FFF2-40B4-BE49-F238E27FC236}">
                <a16:creationId xmlns:a16="http://schemas.microsoft.com/office/drawing/2014/main" id="{45EC3531-B9BA-555D-064F-FA493856C66F}"/>
              </a:ext>
            </a:extLst>
          </p:cNvPr>
          <p:cNvPicPr>
            <a:picLocks noChangeAspect="1"/>
          </p:cNvPicPr>
          <p:nvPr/>
        </p:nvPicPr>
        <p:blipFill rotWithShape="1">
          <a:blip r:embed="rId6"/>
          <a:srcRect l="32719" r="7487"/>
          <a:stretch/>
        </p:blipFill>
        <p:spPr>
          <a:xfrm>
            <a:off x="5418668" y="982131"/>
            <a:ext cx="5469466" cy="4893735"/>
          </a:xfrm>
          <a:prstGeom prst="rect">
            <a:avLst/>
          </a:prstGeom>
          <a:ln w="57150" cmpd="thickThin">
            <a:solidFill>
              <a:schemeClr val="tx1">
                <a:lumMod val="50000"/>
                <a:lumOff val="50000"/>
              </a:schemeClr>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1064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948004" y="597007"/>
            <a:ext cx="7150272" cy="400110"/>
          </a:xfrm>
          <a:prstGeom prst="rect">
            <a:avLst/>
          </a:prstGeom>
          <a:noFill/>
        </p:spPr>
        <p:txBody>
          <a:bodyPr wrap="square">
            <a:spAutoFit/>
          </a:bodyPr>
          <a:lstStyle/>
          <a:p>
            <a:pPr algn="ctr"/>
            <a:r>
              <a:rPr lang="en-US" altLang="zh-TW" sz="2000" dirty="0">
                <a:latin typeface="Abadi"/>
              </a:rPr>
              <a:t>Flowchart of clustering-based recommender system</a:t>
            </a:r>
            <a:endParaRPr lang="zh-TW" altLang="en-US" sz="2000" dirty="0"/>
          </a:p>
        </p:txBody>
      </p:sp>
      <p:cxnSp>
        <p:nvCxnSpPr>
          <p:cNvPr id="197" name="直線箭頭接點 196">
            <a:extLst>
              <a:ext uri="{FF2B5EF4-FFF2-40B4-BE49-F238E27FC236}">
                <a16:creationId xmlns:a16="http://schemas.microsoft.com/office/drawing/2014/main" id="{FF99BB47-B57F-72F3-1AAE-05B95DC6A25B}"/>
              </a:ext>
            </a:extLst>
          </p:cNvPr>
          <p:cNvCxnSpPr>
            <a:cxnSpLocks/>
            <a:endCxn id="31" idx="1"/>
          </p:cNvCxnSpPr>
          <p:nvPr/>
        </p:nvCxnSpPr>
        <p:spPr>
          <a:xfrm>
            <a:off x="4641558" y="1964036"/>
            <a:ext cx="863163" cy="748"/>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249" name="群組 248">
            <a:extLst>
              <a:ext uri="{FF2B5EF4-FFF2-40B4-BE49-F238E27FC236}">
                <a16:creationId xmlns:a16="http://schemas.microsoft.com/office/drawing/2014/main" id="{C1D22229-FE55-AFE5-5496-936C1D0E39D0}"/>
              </a:ext>
            </a:extLst>
          </p:cNvPr>
          <p:cNvGrpSpPr/>
          <p:nvPr/>
        </p:nvGrpSpPr>
        <p:grpSpPr>
          <a:xfrm>
            <a:off x="1130920" y="1120195"/>
            <a:ext cx="15142670" cy="5342821"/>
            <a:chOff x="1119045" y="1215198"/>
            <a:chExt cx="15142670" cy="5342821"/>
          </a:xfrm>
        </p:grpSpPr>
        <p:grpSp>
          <p:nvGrpSpPr>
            <p:cNvPr id="235" name="群組 234">
              <a:extLst>
                <a:ext uri="{FF2B5EF4-FFF2-40B4-BE49-F238E27FC236}">
                  <a16:creationId xmlns:a16="http://schemas.microsoft.com/office/drawing/2014/main" id="{C0B0F754-8415-9EFD-3812-9FDBF954FD02}"/>
                </a:ext>
              </a:extLst>
            </p:cNvPr>
            <p:cNvGrpSpPr/>
            <p:nvPr/>
          </p:nvGrpSpPr>
          <p:grpSpPr>
            <a:xfrm>
              <a:off x="1119045" y="1215198"/>
              <a:ext cx="15142670" cy="5342821"/>
              <a:chOff x="1487179" y="1250824"/>
              <a:chExt cx="15142670" cy="5342821"/>
            </a:xfrm>
          </p:grpSpPr>
          <p:grpSp>
            <p:nvGrpSpPr>
              <p:cNvPr id="206" name="群組 205">
                <a:extLst>
                  <a:ext uri="{FF2B5EF4-FFF2-40B4-BE49-F238E27FC236}">
                    <a16:creationId xmlns:a16="http://schemas.microsoft.com/office/drawing/2014/main" id="{EBE25F77-0016-CEE0-F433-D08E9AFE2EE6}"/>
                  </a:ext>
                </a:extLst>
              </p:cNvPr>
              <p:cNvGrpSpPr/>
              <p:nvPr/>
            </p:nvGrpSpPr>
            <p:grpSpPr>
              <a:xfrm>
                <a:off x="1487179" y="1250824"/>
                <a:ext cx="15142670" cy="5342821"/>
                <a:chOff x="1214197" y="869327"/>
                <a:chExt cx="15142670" cy="5342821"/>
              </a:xfrm>
            </p:grpSpPr>
            <p:grpSp>
              <p:nvGrpSpPr>
                <p:cNvPr id="187" name="群組 186">
                  <a:extLst>
                    <a:ext uri="{FF2B5EF4-FFF2-40B4-BE49-F238E27FC236}">
                      <a16:creationId xmlns:a16="http://schemas.microsoft.com/office/drawing/2014/main" id="{2F13F0C8-5B62-CACB-7A67-F2DF78C421C7}"/>
                    </a:ext>
                  </a:extLst>
                </p:cNvPr>
                <p:cNvGrpSpPr/>
                <p:nvPr/>
              </p:nvGrpSpPr>
              <p:grpSpPr>
                <a:xfrm>
                  <a:off x="1214197" y="869327"/>
                  <a:ext cx="15142670" cy="5342821"/>
                  <a:chOff x="1451467" y="1479179"/>
                  <a:chExt cx="15142670" cy="5342821"/>
                </a:xfrm>
              </p:grpSpPr>
              <p:grpSp>
                <p:nvGrpSpPr>
                  <p:cNvPr id="124" name="群組 123">
                    <a:extLst>
                      <a:ext uri="{FF2B5EF4-FFF2-40B4-BE49-F238E27FC236}">
                        <a16:creationId xmlns:a16="http://schemas.microsoft.com/office/drawing/2014/main" id="{9F15A5EE-6C38-9402-F999-196B1C00F987}"/>
                      </a:ext>
                    </a:extLst>
                  </p:cNvPr>
                  <p:cNvGrpSpPr/>
                  <p:nvPr/>
                </p:nvGrpSpPr>
                <p:grpSpPr>
                  <a:xfrm>
                    <a:off x="1451467" y="1479179"/>
                    <a:ext cx="9800448" cy="4684046"/>
                    <a:chOff x="1451467" y="1479179"/>
                    <a:chExt cx="9800448" cy="4684046"/>
                  </a:xfrm>
                </p:grpSpPr>
                <p:grpSp>
                  <p:nvGrpSpPr>
                    <p:cNvPr id="106" name="群組 105">
                      <a:extLst>
                        <a:ext uri="{FF2B5EF4-FFF2-40B4-BE49-F238E27FC236}">
                          <a16:creationId xmlns:a16="http://schemas.microsoft.com/office/drawing/2014/main" id="{8F2AD563-B18A-FE75-B412-E12D1D33E299}"/>
                        </a:ext>
                      </a:extLst>
                    </p:cNvPr>
                    <p:cNvGrpSpPr/>
                    <p:nvPr/>
                  </p:nvGrpSpPr>
                  <p:grpSpPr>
                    <a:xfrm>
                      <a:off x="1451467" y="1479179"/>
                      <a:ext cx="9800448" cy="4684046"/>
                      <a:chOff x="810800" y="1525975"/>
                      <a:chExt cx="9800448" cy="4684046"/>
                    </a:xfrm>
                  </p:grpSpPr>
                  <p:grpSp>
                    <p:nvGrpSpPr>
                      <p:cNvPr id="72" name="群組 71">
                        <a:extLst>
                          <a:ext uri="{FF2B5EF4-FFF2-40B4-BE49-F238E27FC236}">
                            <a16:creationId xmlns:a16="http://schemas.microsoft.com/office/drawing/2014/main" id="{E674AF8C-BDA3-91DE-8E0C-0370A04D8962}"/>
                          </a:ext>
                        </a:extLst>
                      </p:cNvPr>
                      <p:cNvGrpSpPr/>
                      <p:nvPr/>
                    </p:nvGrpSpPr>
                    <p:grpSpPr>
                      <a:xfrm>
                        <a:off x="1290060" y="3899908"/>
                        <a:ext cx="2135125" cy="1230340"/>
                        <a:chOff x="1299732" y="3035510"/>
                        <a:chExt cx="2135125" cy="1230340"/>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9732" y="3410726"/>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1940537" y="3651234"/>
                          <a:ext cx="1494320" cy="430887"/>
                        </a:xfrm>
                        <a:prstGeom prst="rect">
                          <a:avLst/>
                        </a:prstGeom>
                        <a:noFill/>
                      </p:spPr>
                      <p:txBody>
                        <a:bodyPr wrap="none" rtlCol="0">
                          <a:spAutoFit/>
                        </a:bodyPr>
                        <a:lstStyle/>
                        <a:p>
                          <a:r>
                            <a:rPr kumimoji="1" lang="en-US" altLang="zh-TW" sz="1100" dirty="0"/>
                            <a:t>User profile </a:t>
                          </a:r>
                          <a:r>
                            <a:rPr kumimoji="1" lang="en-US" altLang="zh-TW" sz="1100" dirty="0" err="1"/>
                            <a:t>dataframe</a:t>
                          </a:r>
                          <a:endParaRPr kumimoji="1" lang="en-US" altLang="zh-TW" sz="1100" dirty="0"/>
                        </a:p>
                        <a:p>
                          <a:r>
                            <a:rPr kumimoji="1" lang="en-US" altLang="zh-TW" sz="1100" dirty="0"/>
                            <a:t>Test user </a:t>
                          </a:r>
                          <a:r>
                            <a:rPr kumimoji="1" lang="en-US" altLang="zh-TW" sz="1100" dirty="0" err="1"/>
                            <a:t>dataframe</a:t>
                          </a:r>
                          <a:endParaRPr kumimoji="1" lang="zh-TW" altLang="en-US" sz="1100" dirty="0"/>
                        </a:p>
                      </p:txBody>
                    </p:sp>
                    <p:cxnSp>
                      <p:nvCxnSpPr>
                        <p:cNvPr id="4" name="直線箭頭接點 3">
                          <a:extLst>
                            <a:ext uri="{FF2B5EF4-FFF2-40B4-BE49-F238E27FC236}">
                              <a16:creationId xmlns:a16="http://schemas.microsoft.com/office/drawing/2014/main" id="{5801140E-A652-03E1-5AE7-BEAF9E35284C}"/>
                            </a:ext>
                          </a:extLst>
                        </p:cNvPr>
                        <p:cNvCxnSpPr>
                          <a:cxnSpLocks/>
                          <a:stCxn id="6" idx="0"/>
                          <a:endCxn id="24" idx="2"/>
                        </p:cNvCxnSpPr>
                        <p:nvPr/>
                      </p:nvCxnSpPr>
                      <p:spPr>
                        <a:xfrm flipV="1">
                          <a:off x="1724202" y="3035510"/>
                          <a:ext cx="12949" cy="37521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群組 29">
                        <a:extLst>
                          <a:ext uri="{FF2B5EF4-FFF2-40B4-BE49-F238E27FC236}">
                            <a16:creationId xmlns:a16="http://schemas.microsoft.com/office/drawing/2014/main" id="{235E6CF3-4ED5-EA63-3D0C-A09F934D018D}"/>
                          </a:ext>
                        </a:extLst>
                      </p:cNvPr>
                      <p:cNvGrpSpPr/>
                      <p:nvPr/>
                    </p:nvGrpSpPr>
                    <p:grpSpPr>
                      <a:xfrm>
                        <a:off x="5184601" y="1562004"/>
                        <a:ext cx="5426647" cy="1346122"/>
                        <a:chOff x="2576788" y="-553900"/>
                        <a:chExt cx="5426647" cy="1346122"/>
                      </a:xfrm>
                    </p:grpSpPr>
                    <p:sp>
                      <p:nvSpPr>
                        <p:cNvPr id="31" name="圓角矩形 30">
                          <a:extLst>
                            <a:ext uri="{FF2B5EF4-FFF2-40B4-BE49-F238E27FC236}">
                              <a16:creationId xmlns:a16="http://schemas.microsoft.com/office/drawing/2014/main" id="{D51146A4-4372-620F-A17B-25D55BB44097}"/>
                            </a:ext>
                          </a:extLst>
                        </p:cNvPr>
                        <p:cNvSpPr/>
                        <p:nvPr/>
                      </p:nvSpPr>
                      <p:spPr>
                        <a:xfrm>
                          <a:off x="2576788" y="-282903"/>
                          <a:ext cx="5426647" cy="10751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34" name="圓角矩形 33">
                          <a:extLst>
                            <a:ext uri="{FF2B5EF4-FFF2-40B4-BE49-F238E27FC236}">
                              <a16:creationId xmlns:a16="http://schemas.microsoft.com/office/drawing/2014/main" id="{EB7A6C2E-601C-F8D2-A52D-48FDB7A6B0C7}"/>
                            </a:ext>
                          </a:extLst>
                        </p:cNvPr>
                        <p:cNvSpPr/>
                        <p:nvPr/>
                      </p:nvSpPr>
                      <p:spPr>
                        <a:xfrm>
                          <a:off x="4637161" y="-130988"/>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Apply </a:t>
                          </a:r>
                          <a:r>
                            <a:rPr kumimoji="1" lang="en-US" altLang="zh-TW" sz="1200" dirty="0" err="1">
                              <a:solidFill>
                                <a:schemeClr val="tx1"/>
                              </a:solidFill>
                            </a:rPr>
                            <a:t>KMeans</a:t>
                          </a:r>
                          <a:r>
                            <a:rPr kumimoji="1" lang="en-US" altLang="zh-TW" sz="1200" dirty="0">
                              <a:solidFill>
                                <a:schemeClr val="tx1"/>
                              </a:solidFill>
                            </a:rPr>
                            <a:t> () on PCA transformed features</a:t>
                          </a:r>
                          <a:endParaRPr kumimoji="1" lang="zh-TW" altLang="en-US" sz="1200" dirty="0">
                            <a:solidFill>
                              <a:schemeClr val="tx1"/>
                            </a:solidFill>
                          </a:endParaRPr>
                        </a:p>
                      </p:txBody>
                    </p:sp>
                    <p:sp>
                      <p:nvSpPr>
                        <p:cNvPr id="35" name="圓角矩形 34">
                          <a:extLst>
                            <a:ext uri="{FF2B5EF4-FFF2-40B4-BE49-F238E27FC236}">
                              <a16:creationId xmlns:a16="http://schemas.microsoft.com/office/drawing/2014/main" id="{0EC29B35-9281-26BC-0B43-A0518398C512}"/>
                            </a:ext>
                          </a:extLst>
                        </p:cNvPr>
                        <p:cNvSpPr/>
                        <p:nvPr/>
                      </p:nvSpPr>
                      <p:spPr>
                        <a:xfrm>
                          <a:off x="2814787" y="-141145"/>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Apply PCA() to </a:t>
                          </a:r>
                        </a:p>
                        <a:p>
                          <a:pPr algn="ctr"/>
                          <a:r>
                            <a:rPr kumimoji="1" lang="en-US" altLang="zh-TW" sz="1200" dirty="0">
                              <a:solidFill>
                                <a:schemeClr val="tx1"/>
                              </a:solidFill>
                            </a:rPr>
                            <a:t>transform features of user profile</a:t>
                          </a:r>
                          <a:endParaRPr kumimoji="1" lang="zh-TW" altLang="en-US" sz="1200" dirty="0">
                            <a:solidFill>
                              <a:schemeClr val="tx1"/>
                            </a:solidFill>
                          </a:endParaRPr>
                        </a:p>
                      </p:txBody>
                    </p:sp>
                    <p:sp>
                      <p:nvSpPr>
                        <p:cNvPr id="37" name="文字方塊 36">
                          <a:extLst>
                            <a:ext uri="{FF2B5EF4-FFF2-40B4-BE49-F238E27FC236}">
                              <a16:creationId xmlns:a16="http://schemas.microsoft.com/office/drawing/2014/main" id="{DF90F265-5412-FEAE-33F9-9CE337035634}"/>
                            </a:ext>
                          </a:extLst>
                        </p:cNvPr>
                        <p:cNvSpPr txBox="1"/>
                        <p:nvPr/>
                      </p:nvSpPr>
                      <p:spPr>
                        <a:xfrm>
                          <a:off x="2812726" y="-553900"/>
                          <a:ext cx="4744786" cy="276999"/>
                        </a:xfrm>
                        <a:prstGeom prst="rect">
                          <a:avLst/>
                        </a:prstGeom>
                        <a:noFill/>
                      </p:spPr>
                      <p:txBody>
                        <a:bodyPr wrap="square" rtlCol="0">
                          <a:spAutoFit/>
                        </a:bodyPr>
                        <a:lstStyle/>
                        <a:p>
                          <a:r>
                            <a:rPr kumimoji="1" lang="en-US" altLang="zh-TW" sz="1200" dirty="0"/>
                            <a:t>Cluster Users (optimized hyperparameter: </a:t>
                          </a:r>
                          <a:r>
                            <a:rPr kumimoji="1" lang="en-US" altLang="zh-TW" sz="1200" dirty="0" err="1"/>
                            <a:t>n_cluster</a:t>
                          </a:r>
                          <a:r>
                            <a:rPr kumimoji="1" lang="en-US" altLang="zh-TW" sz="1200" dirty="0"/>
                            <a:t>=20, </a:t>
                          </a:r>
                          <a:r>
                            <a:rPr kumimoji="1" lang="en-US" altLang="zh-TW" sz="1200" dirty="0" err="1"/>
                            <a:t>n_component</a:t>
                          </a:r>
                          <a:r>
                            <a:rPr kumimoji="1" lang="en-US" altLang="zh-TW" sz="1200" dirty="0"/>
                            <a:t>=9)</a:t>
                          </a:r>
                          <a:endParaRPr kumimoji="1" lang="zh-TW" altLang="en-US" sz="1200" dirty="0"/>
                        </a:p>
                      </p:txBody>
                    </p:sp>
                  </p:grpSp>
                  <p:grpSp>
                    <p:nvGrpSpPr>
                      <p:cNvPr id="74" name="群組 73">
                        <a:extLst>
                          <a:ext uri="{FF2B5EF4-FFF2-40B4-BE49-F238E27FC236}">
                            <a16:creationId xmlns:a16="http://schemas.microsoft.com/office/drawing/2014/main" id="{C2CE68B8-28B9-9CA3-F0D3-0B5A05AD5D6A}"/>
                          </a:ext>
                        </a:extLst>
                      </p:cNvPr>
                      <p:cNvGrpSpPr/>
                      <p:nvPr/>
                    </p:nvGrpSpPr>
                    <p:grpSpPr>
                      <a:xfrm>
                        <a:off x="1077038" y="2712300"/>
                        <a:ext cx="3779714" cy="1727294"/>
                        <a:chOff x="1077038" y="2712300"/>
                        <a:chExt cx="3779714" cy="1727294"/>
                      </a:xfrm>
                    </p:grpSpPr>
                    <p:grpSp>
                      <p:nvGrpSpPr>
                        <p:cNvPr id="57" name="群組 56">
                          <a:extLst>
                            <a:ext uri="{FF2B5EF4-FFF2-40B4-BE49-F238E27FC236}">
                              <a16:creationId xmlns:a16="http://schemas.microsoft.com/office/drawing/2014/main" id="{1DE63FEE-06DC-61C0-99B7-CCE9E7ECDDD2}"/>
                            </a:ext>
                          </a:extLst>
                        </p:cNvPr>
                        <p:cNvGrpSpPr/>
                        <p:nvPr/>
                      </p:nvGrpSpPr>
                      <p:grpSpPr>
                        <a:xfrm>
                          <a:off x="3014384" y="3118700"/>
                          <a:ext cx="1842368" cy="1320894"/>
                          <a:chOff x="3084540" y="2166566"/>
                          <a:chExt cx="1842368" cy="1320894"/>
                        </a:xfrm>
                      </p:grpSpPr>
                      <p:grpSp>
                        <p:nvGrpSpPr>
                          <p:cNvPr id="56" name="群組 55">
                            <a:extLst>
                              <a:ext uri="{FF2B5EF4-FFF2-40B4-BE49-F238E27FC236}">
                                <a16:creationId xmlns:a16="http://schemas.microsoft.com/office/drawing/2014/main" id="{0691FB6A-9617-CDF2-7370-5D7A8B188781}"/>
                              </a:ext>
                            </a:extLst>
                          </p:cNvPr>
                          <p:cNvGrpSpPr/>
                          <p:nvPr/>
                        </p:nvGrpSpPr>
                        <p:grpSpPr>
                          <a:xfrm>
                            <a:off x="4150463" y="2598260"/>
                            <a:ext cx="776445" cy="889200"/>
                            <a:chOff x="4150463" y="2598260"/>
                            <a:chExt cx="776445" cy="889200"/>
                          </a:xfrm>
                        </p:grpSpPr>
                        <p:pic>
                          <p:nvPicPr>
                            <p:cNvPr id="21" name="圖片 20" descr="一張含有 紅色, 視窗, 平鋪磚瓦 的圖片&#10;&#10;自動產生的描述">
                              <a:extLst>
                                <a:ext uri="{FF2B5EF4-FFF2-40B4-BE49-F238E27FC236}">
                                  <a16:creationId xmlns:a16="http://schemas.microsoft.com/office/drawing/2014/main" id="{4B3AA5E2-C6B4-53D5-D056-AD7D361BDB1C}"/>
                                </a:ext>
                              </a:extLst>
                            </p:cNvPr>
                            <p:cNvPicPr>
                              <a:picLocks noChangeAspect="1"/>
                            </p:cNvPicPr>
                            <p:nvPr/>
                          </p:nvPicPr>
                          <p:blipFill>
                            <a:blip r:embed="rId5"/>
                            <a:stretch>
                              <a:fillRect/>
                            </a:stretch>
                          </p:blipFill>
                          <p:spPr>
                            <a:xfrm>
                              <a:off x="4157467" y="2598260"/>
                              <a:ext cx="769441" cy="769441"/>
                            </a:xfrm>
                            <a:prstGeom prst="rect">
                              <a:avLst/>
                            </a:prstGeom>
                          </p:spPr>
                        </p:pic>
                        <p:sp>
                          <p:nvSpPr>
                            <p:cNvPr id="32" name="文字方塊 31">
                              <a:extLst>
                                <a:ext uri="{FF2B5EF4-FFF2-40B4-BE49-F238E27FC236}">
                                  <a16:creationId xmlns:a16="http://schemas.microsoft.com/office/drawing/2014/main" id="{3895B810-CDA0-9677-DDF3-0123245A3A6A}"/>
                                </a:ext>
                              </a:extLst>
                            </p:cNvPr>
                            <p:cNvSpPr txBox="1"/>
                            <p:nvPr/>
                          </p:nvSpPr>
                          <p:spPr>
                            <a:xfrm>
                              <a:off x="4150463" y="3210461"/>
                              <a:ext cx="753732" cy="276999"/>
                            </a:xfrm>
                            <a:prstGeom prst="rect">
                              <a:avLst/>
                            </a:prstGeom>
                            <a:noFill/>
                          </p:spPr>
                          <p:txBody>
                            <a:bodyPr wrap="none" rtlCol="0">
                              <a:spAutoFit/>
                            </a:bodyPr>
                            <a:lstStyle/>
                            <a:p>
                              <a:r>
                                <a:rPr kumimoji="1" lang="en-US" altLang="zh-TW" sz="1200" dirty="0"/>
                                <a:t>Heatmap</a:t>
                              </a:r>
                              <a:endParaRPr kumimoji="1" lang="zh-TW" altLang="en-US" sz="1200" dirty="0"/>
                            </a:p>
                          </p:txBody>
                        </p:sp>
                      </p:grpSp>
                      <p:sp>
                        <p:nvSpPr>
                          <p:cNvPr id="26" name="圓角矩形 25">
                            <a:extLst>
                              <a:ext uri="{FF2B5EF4-FFF2-40B4-BE49-F238E27FC236}">
                                <a16:creationId xmlns:a16="http://schemas.microsoft.com/office/drawing/2014/main" id="{E85B7AF3-B4F3-00DB-7BF9-840F50C59A8F}"/>
                              </a:ext>
                            </a:extLst>
                          </p:cNvPr>
                          <p:cNvSpPr/>
                          <p:nvPr/>
                        </p:nvSpPr>
                        <p:spPr>
                          <a:xfrm>
                            <a:off x="3084540" y="2166566"/>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Visualize correlation among features </a:t>
                            </a:r>
                            <a:endParaRPr kumimoji="1" lang="zh-TW" altLang="en-US" sz="1200" dirty="0">
                              <a:solidFill>
                                <a:schemeClr val="tx1"/>
                              </a:solidFill>
                            </a:endParaRPr>
                          </a:p>
                        </p:txBody>
                      </p:sp>
                    </p:grpSp>
                    <p:grpSp>
                      <p:nvGrpSpPr>
                        <p:cNvPr id="58" name="群組 57">
                          <a:extLst>
                            <a:ext uri="{FF2B5EF4-FFF2-40B4-BE49-F238E27FC236}">
                              <a16:creationId xmlns:a16="http://schemas.microsoft.com/office/drawing/2014/main" id="{1DD505D3-28EB-DEEA-A37E-021EA511116A}"/>
                            </a:ext>
                          </a:extLst>
                        </p:cNvPr>
                        <p:cNvGrpSpPr/>
                        <p:nvPr/>
                      </p:nvGrpSpPr>
                      <p:grpSpPr>
                        <a:xfrm>
                          <a:off x="1077038" y="2712300"/>
                          <a:ext cx="1300881" cy="1187608"/>
                          <a:chOff x="1138078" y="1829721"/>
                          <a:chExt cx="1300881" cy="1187608"/>
                        </a:xfrm>
                      </p:grpSpPr>
                      <p:sp>
                        <p:nvSpPr>
                          <p:cNvPr id="24" name="圓角矩形 23">
                            <a:extLst>
                              <a:ext uri="{FF2B5EF4-FFF2-40B4-BE49-F238E27FC236}">
                                <a16:creationId xmlns:a16="http://schemas.microsoft.com/office/drawing/2014/main" id="{F72A1C66-64B4-E570-DD18-9645A51D8BF1}"/>
                              </a:ext>
                            </a:extLst>
                          </p:cNvPr>
                          <p:cNvSpPr/>
                          <p:nvPr/>
                        </p:nvSpPr>
                        <p:spPr>
                          <a:xfrm>
                            <a:off x="1138078" y="2226241"/>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Normalize user profile features</a:t>
                            </a:r>
                            <a:endParaRPr kumimoji="1" lang="zh-TW" altLang="en-US" sz="1200" dirty="0">
                              <a:solidFill>
                                <a:schemeClr val="tx1"/>
                              </a:solidFill>
                            </a:endParaRPr>
                          </a:p>
                        </p:txBody>
                      </p:sp>
                      <p:cxnSp>
                        <p:nvCxnSpPr>
                          <p:cNvPr id="7" name="直線箭頭接點 6">
                            <a:extLst>
                              <a:ext uri="{FF2B5EF4-FFF2-40B4-BE49-F238E27FC236}">
                                <a16:creationId xmlns:a16="http://schemas.microsoft.com/office/drawing/2014/main" id="{209F4A41-ACDC-6B97-DB74-DCC0ED73BD36}"/>
                              </a:ext>
                            </a:extLst>
                          </p:cNvPr>
                          <p:cNvCxnSpPr>
                            <a:cxnSpLocks/>
                            <a:stCxn id="24" idx="0"/>
                            <a:endCxn id="19" idx="2"/>
                          </p:cNvCxnSpPr>
                          <p:nvPr/>
                        </p:nvCxnSpPr>
                        <p:spPr>
                          <a:xfrm flipV="1">
                            <a:off x="1788519" y="1829721"/>
                            <a:ext cx="0" cy="39652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1" name="群組 70">
                        <a:extLst>
                          <a:ext uri="{FF2B5EF4-FFF2-40B4-BE49-F238E27FC236}">
                            <a16:creationId xmlns:a16="http://schemas.microsoft.com/office/drawing/2014/main" id="{EA21247D-CE8E-5BE2-C615-5879DE602B85}"/>
                          </a:ext>
                        </a:extLst>
                      </p:cNvPr>
                      <p:cNvGrpSpPr/>
                      <p:nvPr/>
                    </p:nvGrpSpPr>
                    <p:grpSpPr>
                      <a:xfrm>
                        <a:off x="948999" y="5035819"/>
                        <a:ext cx="2321023" cy="1174202"/>
                        <a:chOff x="981752" y="4148489"/>
                        <a:chExt cx="2321023" cy="11742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6"/>
                        <a:stretch>
                          <a:fillRect/>
                        </a:stretch>
                      </p:blipFill>
                      <p:spPr>
                        <a:xfrm>
                          <a:off x="2724872" y="4641591"/>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981752" y="4467567"/>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Load </a:t>
                          </a:r>
                          <a:r>
                            <a:rPr kumimoji="1" lang="en-US" altLang="zh-TW" sz="1100" dirty="0" err="1">
                              <a:solidFill>
                                <a:schemeClr val="tx1"/>
                              </a:solidFill>
                            </a:rPr>
                            <a:t>dataframe</a:t>
                          </a:r>
                          <a:endParaRPr kumimoji="1" lang="zh-TW" altLang="en-US" sz="11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1747283" y="4148489"/>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箭頭接點 65">
                          <a:extLst>
                            <a:ext uri="{FF2B5EF4-FFF2-40B4-BE49-F238E27FC236}">
                              <a16:creationId xmlns:a16="http://schemas.microsoft.com/office/drawing/2014/main" id="{CD9E01FB-9012-DDCC-FB73-577DFD859150}"/>
                            </a:ext>
                          </a:extLst>
                        </p:cNvPr>
                        <p:cNvCxnSpPr>
                          <a:cxnSpLocks/>
                        </p:cNvCxnSpPr>
                        <p:nvPr/>
                      </p:nvCxnSpPr>
                      <p:spPr>
                        <a:xfrm flipH="1">
                          <a:off x="2347088" y="4921871"/>
                          <a:ext cx="43101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群組 93">
                        <a:extLst>
                          <a:ext uri="{FF2B5EF4-FFF2-40B4-BE49-F238E27FC236}">
                            <a16:creationId xmlns:a16="http://schemas.microsoft.com/office/drawing/2014/main" id="{3B981E4C-FD76-5191-9CFC-51328E7FB789}"/>
                          </a:ext>
                        </a:extLst>
                      </p:cNvPr>
                      <p:cNvGrpSpPr/>
                      <p:nvPr/>
                    </p:nvGrpSpPr>
                    <p:grpSpPr>
                      <a:xfrm>
                        <a:off x="810800" y="1525975"/>
                        <a:ext cx="3737724" cy="2628480"/>
                        <a:chOff x="630145" y="2094347"/>
                        <a:chExt cx="3737724" cy="2628480"/>
                      </a:xfrm>
                    </p:grpSpPr>
                    <p:grpSp>
                      <p:nvGrpSpPr>
                        <p:cNvPr id="29" name="群組 28">
                          <a:extLst>
                            <a:ext uri="{FF2B5EF4-FFF2-40B4-BE49-F238E27FC236}">
                              <a16:creationId xmlns:a16="http://schemas.microsoft.com/office/drawing/2014/main" id="{DBD519DA-560D-E5D6-563C-25A4943EAF2F}"/>
                            </a:ext>
                          </a:extLst>
                        </p:cNvPr>
                        <p:cNvGrpSpPr/>
                        <p:nvPr/>
                      </p:nvGrpSpPr>
                      <p:grpSpPr>
                        <a:xfrm>
                          <a:off x="630145" y="2094347"/>
                          <a:ext cx="3737724" cy="2628480"/>
                          <a:chOff x="148676" y="1548936"/>
                          <a:chExt cx="3737724" cy="2628480"/>
                        </a:xfrm>
                      </p:grpSpPr>
                      <p:sp>
                        <p:nvSpPr>
                          <p:cNvPr id="20" name="圓角矩形 19">
                            <a:extLst>
                              <a:ext uri="{FF2B5EF4-FFF2-40B4-BE49-F238E27FC236}">
                                <a16:creationId xmlns:a16="http://schemas.microsoft.com/office/drawing/2014/main" id="{1F407A67-C7E5-8192-576A-A6DCA96602C8}"/>
                              </a:ext>
                            </a:extLst>
                          </p:cNvPr>
                          <p:cNvSpPr/>
                          <p:nvPr/>
                        </p:nvSpPr>
                        <p:spPr>
                          <a:xfrm>
                            <a:off x="148676" y="1792263"/>
                            <a:ext cx="3737724" cy="2385153"/>
                          </a:xfrm>
                          <a:prstGeom prst="roundRect">
                            <a:avLst>
                              <a:gd name="adj" fmla="val 209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14" name="圓角矩形 13">
                            <a:extLst>
                              <a:ext uri="{FF2B5EF4-FFF2-40B4-BE49-F238E27FC236}">
                                <a16:creationId xmlns:a16="http://schemas.microsoft.com/office/drawing/2014/main" id="{ADA771F8-6F39-4145-BA21-65E008A58926}"/>
                              </a:ext>
                            </a:extLst>
                          </p:cNvPr>
                          <p:cNvSpPr/>
                          <p:nvPr/>
                        </p:nvSpPr>
                        <p:spPr>
                          <a:xfrm>
                            <a:off x="2351872" y="1955029"/>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PCA() - </a:t>
                            </a:r>
                          </a:p>
                          <a:p>
                            <a:pPr algn="ctr"/>
                            <a:r>
                              <a:rPr kumimoji="1" lang="en-US" altLang="zh-TW" sz="1200" dirty="0">
                                <a:solidFill>
                                  <a:schemeClr val="tx1"/>
                                </a:solidFill>
                              </a:rPr>
                              <a:t>Grid Search optimized </a:t>
                            </a:r>
                            <a:r>
                              <a:rPr kumimoji="1" lang="en-US" altLang="zh-TW" sz="1200" dirty="0" err="1">
                                <a:solidFill>
                                  <a:schemeClr val="tx1"/>
                                </a:solidFill>
                              </a:rPr>
                              <a:t>n_component</a:t>
                            </a:r>
                            <a:endParaRPr kumimoji="1" lang="zh-TW" altLang="en-US" sz="1200" dirty="0">
                              <a:solidFill>
                                <a:schemeClr val="tx1"/>
                              </a:solidFill>
                            </a:endParaRPr>
                          </a:p>
                        </p:txBody>
                      </p:sp>
                      <p:sp>
                        <p:nvSpPr>
                          <p:cNvPr id="19" name="圓角矩形 18">
                            <a:extLst>
                              <a:ext uri="{FF2B5EF4-FFF2-40B4-BE49-F238E27FC236}">
                                <a16:creationId xmlns:a16="http://schemas.microsoft.com/office/drawing/2014/main" id="{927DCAC6-46D5-8B17-30D8-FE1542111892}"/>
                              </a:ext>
                            </a:extLst>
                          </p:cNvPr>
                          <p:cNvSpPr/>
                          <p:nvPr/>
                        </p:nvSpPr>
                        <p:spPr>
                          <a:xfrm>
                            <a:off x="414914" y="1944173"/>
                            <a:ext cx="1300881" cy="791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err="1">
                                <a:solidFill>
                                  <a:schemeClr val="tx1"/>
                                </a:solidFill>
                              </a:rPr>
                              <a:t>KMeans</a:t>
                            </a:r>
                            <a:r>
                              <a:rPr kumimoji="1" lang="en-US" altLang="zh-TW" sz="1200" dirty="0">
                                <a:solidFill>
                                  <a:schemeClr val="tx1"/>
                                </a:solidFill>
                              </a:rPr>
                              <a:t>() - </a:t>
                            </a:r>
                          </a:p>
                          <a:p>
                            <a:pPr algn="ctr"/>
                            <a:r>
                              <a:rPr kumimoji="1" lang="en-US" altLang="zh-TW" sz="1200" dirty="0">
                                <a:solidFill>
                                  <a:schemeClr val="tx1"/>
                                </a:solidFill>
                              </a:rPr>
                              <a:t>Grid Search optimized </a:t>
                            </a:r>
                            <a:r>
                              <a:rPr kumimoji="1" lang="en-US" altLang="zh-TW" sz="1200" dirty="0" err="1">
                                <a:solidFill>
                                  <a:schemeClr val="tx1"/>
                                </a:solidFill>
                              </a:rPr>
                              <a:t>n_cluster</a:t>
                            </a:r>
                            <a:endParaRPr kumimoji="1" lang="zh-TW" altLang="en-US" sz="1200" dirty="0">
                              <a:solidFill>
                                <a:schemeClr val="tx1"/>
                              </a:solidFill>
                            </a:endParaRPr>
                          </a:p>
                        </p:txBody>
                      </p:sp>
                      <p:sp>
                        <p:nvSpPr>
                          <p:cNvPr id="13" name="文字方塊 12">
                            <a:extLst>
                              <a:ext uri="{FF2B5EF4-FFF2-40B4-BE49-F238E27FC236}">
                                <a16:creationId xmlns:a16="http://schemas.microsoft.com/office/drawing/2014/main" id="{DC5B3FA4-63B0-1264-63BA-EEE086756A07}"/>
                              </a:ext>
                            </a:extLst>
                          </p:cNvPr>
                          <p:cNvSpPr txBox="1"/>
                          <p:nvPr/>
                        </p:nvSpPr>
                        <p:spPr>
                          <a:xfrm>
                            <a:off x="1104979" y="1548936"/>
                            <a:ext cx="1956498" cy="276999"/>
                          </a:xfrm>
                          <a:prstGeom prst="rect">
                            <a:avLst/>
                          </a:prstGeom>
                          <a:noFill/>
                        </p:spPr>
                        <p:txBody>
                          <a:bodyPr wrap="none" rtlCol="0">
                            <a:spAutoFit/>
                          </a:bodyPr>
                          <a:lstStyle/>
                          <a:p>
                            <a:r>
                              <a:rPr kumimoji="1" lang="en-US" altLang="zh-TW" sz="1200" dirty="0"/>
                              <a:t>Process user profile features</a:t>
                            </a:r>
                            <a:endParaRPr kumimoji="1" lang="zh-TW" altLang="en-US" sz="1200" dirty="0"/>
                          </a:p>
                        </p:txBody>
                      </p:sp>
                    </p:grpSp>
                    <p:cxnSp>
                      <p:nvCxnSpPr>
                        <p:cNvPr id="93" name="直線箭頭接點 92">
                          <a:extLst>
                            <a:ext uri="{FF2B5EF4-FFF2-40B4-BE49-F238E27FC236}">
                              <a16:creationId xmlns:a16="http://schemas.microsoft.com/office/drawing/2014/main" id="{D11DF1E7-2CC4-B4D9-AAC6-6C876B445208}"/>
                            </a:ext>
                          </a:extLst>
                        </p:cNvPr>
                        <p:cNvCxnSpPr>
                          <a:cxnSpLocks/>
                          <a:stCxn id="19" idx="3"/>
                          <a:endCxn id="14" idx="1"/>
                        </p:cNvCxnSpPr>
                        <p:nvPr/>
                      </p:nvCxnSpPr>
                      <p:spPr>
                        <a:xfrm>
                          <a:off x="2197264" y="2885128"/>
                          <a:ext cx="636077" cy="1085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2" name="圓角矩形 51">
                      <a:extLst>
                        <a:ext uri="{FF2B5EF4-FFF2-40B4-BE49-F238E27FC236}">
                          <a16:creationId xmlns:a16="http://schemas.microsoft.com/office/drawing/2014/main" id="{86938DCE-22F8-CECA-D3E5-DD4051F779EB}"/>
                        </a:ext>
                      </a:extLst>
                    </p:cNvPr>
                    <p:cNvSpPr/>
                    <p:nvPr/>
                  </p:nvSpPr>
                  <p:spPr>
                    <a:xfrm>
                      <a:off x="9718598" y="1959264"/>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Assign cluster label to each user</a:t>
                      </a:r>
                      <a:endParaRPr kumimoji="1" lang="zh-TW" altLang="en-US" sz="1100" dirty="0">
                        <a:solidFill>
                          <a:schemeClr val="tx1"/>
                        </a:solidFill>
                      </a:endParaRPr>
                    </a:p>
                  </p:txBody>
                </p:sp>
              </p:grpSp>
              <p:cxnSp>
                <p:nvCxnSpPr>
                  <p:cNvPr id="166" name="直線箭頭接點 165">
                    <a:extLst>
                      <a:ext uri="{FF2B5EF4-FFF2-40B4-BE49-F238E27FC236}">
                        <a16:creationId xmlns:a16="http://schemas.microsoft.com/office/drawing/2014/main" id="{27572551-B0CB-5347-44B4-651D1A445F64}"/>
                      </a:ext>
                    </a:extLst>
                  </p:cNvPr>
                  <p:cNvCxnSpPr>
                    <a:cxnSpLocks/>
                  </p:cNvCxnSpPr>
                  <p:nvPr/>
                </p:nvCxnSpPr>
                <p:spPr>
                  <a:xfrm>
                    <a:off x="7350965" y="2346033"/>
                    <a:ext cx="521493" cy="22057"/>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箭頭接點 171">
                    <a:extLst>
                      <a:ext uri="{FF2B5EF4-FFF2-40B4-BE49-F238E27FC236}">
                        <a16:creationId xmlns:a16="http://schemas.microsoft.com/office/drawing/2014/main" id="{7ECFA49C-1301-5B1C-4213-FE6468AE8903}"/>
                      </a:ext>
                    </a:extLst>
                  </p:cNvPr>
                  <p:cNvCxnSpPr>
                    <a:cxnSpLocks/>
                  </p:cNvCxnSpPr>
                  <p:nvPr/>
                </p:nvCxnSpPr>
                <p:spPr>
                  <a:xfrm>
                    <a:off x="9176138" y="2397855"/>
                    <a:ext cx="531877" cy="2469"/>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箭頭接點 172">
                    <a:extLst>
                      <a:ext uri="{FF2B5EF4-FFF2-40B4-BE49-F238E27FC236}">
                        <a16:creationId xmlns:a16="http://schemas.microsoft.com/office/drawing/2014/main" id="{CE9E34BC-CF8B-8D32-0F07-30D49773D6CE}"/>
                      </a:ext>
                    </a:extLst>
                  </p:cNvPr>
                  <p:cNvCxnSpPr>
                    <a:cxnSpLocks/>
                    <a:endCxn id="55" idx="0"/>
                  </p:cNvCxnSpPr>
                  <p:nvPr/>
                </p:nvCxnSpPr>
                <p:spPr>
                  <a:xfrm>
                    <a:off x="8530101" y="2852370"/>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群組 185">
                    <a:extLst>
                      <a:ext uri="{FF2B5EF4-FFF2-40B4-BE49-F238E27FC236}">
                        <a16:creationId xmlns:a16="http://schemas.microsoft.com/office/drawing/2014/main" id="{7EDC2A95-3BC9-2333-1F24-CE7FCEDEB656}"/>
                      </a:ext>
                    </a:extLst>
                  </p:cNvPr>
                  <p:cNvGrpSpPr/>
                  <p:nvPr/>
                </p:nvGrpSpPr>
                <p:grpSpPr>
                  <a:xfrm>
                    <a:off x="5816775" y="2938215"/>
                    <a:ext cx="10777362" cy="3883785"/>
                    <a:chOff x="5834344" y="3271270"/>
                    <a:chExt cx="10777362" cy="3883785"/>
                  </a:xfrm>
                </p:grpSpPr>
                <p:cxnSp>
                  <p:nvCxnSpPr>
                    <p:cNvPr id="181" name="直線箭頭接點 180">
                      <a:extLst>
                        <a:ext uri="{FF2B5EF4-FFF2-40B4-BE49-F238E27FC236}">
                          <a16:creationId xmlns:a16="http://schemas.microsoft.com/office/drawing/2014/main" id="{B19D2A1C-FBCC-9805-99AF-363E14D0D515}"/>
                        </a:ext>
                      </a:extLst>
                    </p:cNvPr>
                    <p:cNvCxnSpPr>
                      <a:cxnSpLocks/>
                    </p:cNvCxnSpPr>
                    <p:nvPr/>
                  </p:nvCxnSpPr>
                  <p:spPr>
                    <a:xfrm>
                      <a:off x="8957247" y="4065764"/>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a:extLst>
                        <a:ext uri="{FF2B5EF4-FFF2-40B4-BE49-F238E27FC236}">
                          <a16:creationId xmlns:a16="http://schemas.microsoft.com/office/drawing/2014/main" id="{21D09184-EA96-534F-1294-2DED85A95D55}"/>
                        </a:ext>
                      </a:extLst>
                    </p:cNvPr>
                    <p:cNvGrpSpPr/>
                    <p:nvPr/>
                  </p:nvGrpSpPr>
                  <p:grpSpPr>
                    <a:xfrm>
                      <a:off x="5834344" y="3271270"/>
                      <a:ext cx="10777362" cy="3883785"/>
                      <a:chOff x="5833384" y="2915985"/>
                      <a:chExt cx="10777362" cy="3883785"/>
                    </a:xfrm>
                  </p:grpSpPr>
                  <p:grpSp>
                    <p:nvGrpSpPr>
                      <p:cNvPr id="163" name="群組 162">
                        <a:extLst>
                          <a:ext uri="{FF2B5EF4-FFF2-40B4-BE49-F238E27FC236}">
                            <a16:creationId xmlns:a16="http://schemas.microsoft.com/office/drawing/2014/main" id="{BFEAF957-0428-A876-1998-4FCE31F52742}"/>
                          </a:ext>
                        </a:extLst>
                      </p:cNvPr>
                      <p:cNvGrpSpPr/>
                      <p:nvPr/>
                    </p:nvGrpSpPr>
                    <p:grpSpPr>
                      <a:xfrm>
                        <a:off x="5833384" y="3166713"/>
                        <a:ext cx="10777362" cy="3633057"/>
                        <a:chOff x="5827849" y="3016023"/>
                        <a:chExt cx="10777362" cy="3633057"/>
                      </a:xfrm>
                    </p:grpSpPr>
                    <p:grpSp>
                      <p:nvGrpSpPr>
                        <p:cNvPr id="134" name="群組 133">
                          <a:extLst>
                            <a:ext uri="{FF2B5EF4-FFF2-40B4-BE49-F238E27FC236}">
                              <a16:creationId xmlns:a16="http://schemas.microsoft.com/office/drawing/2014/main" id="{8D3BE5CD-DC7E-E45C-1226-D2F32CA3A77A}"/>
                            </a:ext>
                          </a:extLst>
                        </p:cNvPr>
                        <p:cNvGrpSpPr/>
                        <p:nvPr/>
                      </p:nvGrpSpPr>
                      <p:grpSpPr>
                        <a:xfrm>
                          <a:off x="8859408" y="4439593"/>
                          <a:ext cx="7745803" cy="2209487"/>
                          <a:chOff x="7260671" y="2345543"/>
                          <a:chExt cx="8343068" cy="2362645"/>
                        </a:xfrm>
                      </p:grpSpPr>
                      <p:grpSp>
                        <p:nvGrpSpPr>
                          <p:cNvPr id="70" name="群組 69">
                            <a:extLst>
                              <a:ext uri="{FF2B5EF4-FFF2-40B4-BE49-F238E27FC236}">
                                <a16:creationId xmlns:a16="http://schemas.microsoft.com/office/drawing/2014/main" id="{C8CD1E9B-7ECA-4113-17B9-5EE16333BFE3}"/>
                              </a:ext>
                            </a:extLst>
                          </p:cNvPr>
                          <p:cNvGrpSpPr/>
                          <p:nvPr/>
                        </p:nvGrpSpPr>
                        <p:grpSpPr>
                          <a:xfrm>
                            <a:off x="8495059" y="3430841"/>
                            <a:ext cx="2006193" cy="914400"/>
                            <a:chOff x="6354246" y="3998751"/>
                            <a:chExt cx="2006193" cy="914400"/>
                          </a:xfrm>
                          <a:noFill/>
                        </p:grpSpPr>
                        <p:pic>
                          <p:nvPicPr>
                            <p:cNvPr id="63" name="圖片 62">
                              <a:extLst>
                                <a:ext uri="{FF2B5EF4-FFF2-40B4-BE49-F238E27FC236}">
                                  <a16:creationId xmlns:a16="http://schemas.microsoft.com/office/drawing/2014/main" id="{22A372CB-EA58-578D-7AB6-12EAA8AE5BF0}"/>
                                </a:ext>
                              </a:extLst>
                            </p:cNvPr>
                            <p:cNvPicPr>
                              <a:picLocks noChangeAspect="1"/>
                            </p:cNvPicPr>
                            <p:nvPr/>
                          </p:nvPicPr>
                          <p:blipFill>
                            <a:blip r:embed="rId7"/>
                            <a:stretch>
                              <a:fillRect/>
                            </a:stretch>
                          </p:blipFill>
                          <p:spPr>
                            <a:xfrm>
                              <a:off x="6354246" y="3998751"/>
                              <a:ext cx="914399" cy="914400"/>
                            </a:xfrm>
                            <a:prstGeom prst="rect">
                              <a:avLst/>
                            </a:prstGeom>
                            <a:grpFill/>
                          </p:spPr>
                        </p:pic>
                        <p:sp>
                          <p:nvSpPr>
                            <p:cNvPr id="64" name="文字方塊 63">
                              <a:extLst>
                                <a:ext uri="{FF2B5EF4-FFF2-40B4-BE49-F238E27FC236}">
                                  <a16:creationId xmlns:a16="http://schemas.microsoft.com/office/drawing/2014/main" id="{042537C5-E9D9-E1E9-7D2A-354DB7D9EC4F}"/>
                                </a:ext>
                              </a:extLst>
                            </p:cNvPr>
                            <p:cNvSpPr txBox="1"/>
                            <p:nvPr/>
                          </p:nvSpPr>
                          <p:spPr>
                            <a:xfrm>
                              <a:off x="6903887" y="4263284"/>
                              <a:ext cx="1456552" cy="461665"/>
                            </a:xfrm>
                            <a:prstGeom prst="rect">
                              <a:avLst/>
                            </a:prstGeom>
                            <a:grpFill/>
                          </p:spPr>
                          <p:txBody>
                            <a:bodyPr wrap="square" rtlCol="0">
                              <a:spAutoFit/>
                            </a:bodyPr>
                            <a:lstStyle/>
                            <a:p>
                              <a:pPr algn="ctr"/>
                              <a:r>
                                <a:rPr kumimoji="1" lang="en-US" altLang="zh-TW" sz="1100" dirty="0"/>
                                <a:t>Final course recommendation</a:t>
                              </a:r>
                            </a:p>
                          </p:txBody>
                        </p:sp>
                      </p:grpSp>
                      <p:sp>
                        <p:nvSpPr>
                          <p:cNvPr id="115" name="文字方塊 114">
                            <a:extLst>
                              <a:ext uri="{FF2B5EF4-FFF2-40B4-BE49-F238E27FC236}">
                                <a16:creationId xmlns:a16="http://schemas.microsoft.com/office/drawing/2014/main" id="{33791F85-E4CE-8B2D-4DF6-A62591867413}"/>
                              </a:ext>
                            </a:extLst>
                          </p:cNvPr>
                          <p:cNvSpPr txBox="1"/>
                          <p:nvPr/>
                        </p:nvSpPr>
                        <p:spPr>
                          <a:xfrm>
                            <a:off x="7260671" y="2345543"/>
                            <a:ext cx="432551" cy="296200"/>
                          </a:xfrm>
                          <a:prstGeom prst="rect">
                            <a:avLst/>
                          </a:prstGeom>
                          <a:noFill/>
                        </p:spPr>
                        <p:txBody>
                          <a:bodyPr wrap="none" rtlCol="0">
                            <a:spAutoFit/>
                          </a:bodyPr>
                          <a:lstStyle/>
                          <a:p>
                            <a:r>
                              <a:rPr kumimoji="1" lang="en-US" altLang="zh-TW" sz="1200" b="1" dirty="0"/>
                              <a:t>Yes</a:t>
                            </a:r>
                            <a:endParaRPr kumimoji="1" lang="zh-TW" altLang="en-US" sz="1200" b="1"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4123721" y="3483057"/>
                            <a:ext cx="1480018" cy="1225131"/>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群組 147">
                          <a:extLst>
                            <a:ext uri="{FF2B5EF4-FFF2-40B4-BE49-F238E27FC236}">
                              <a16:creationId xmlns:a16="http://schemas.microsoft.com/office/drawing/2014/main" id="{08A79D50-9723-5E7C-E7B9-C0D05A2D172A}"/>
                            </a:ext>
                          </a:extLst>
                        </p:cNvPr>
                        <p:cNvGrpSpPr/>
                        <p:nvPr/>
                      </p:nvGrpSpPr>
                      <p:grpSpPr>
                        <a:xfrm>
                          <a:off x="5827849" y="3016023"/>
                          <a:ext cx="5460568" cy="2361166"/>
                          <a:chOff x="5670077" y="3035868"/>
                          <a:chExt cx="5460568" cy="2361166"/>
                        </a:xfrm>
                      </p:grpSpPr>
                      <p:grpSp>
                        <p:nvGrpSpPr>
                          <p:cNvPr id="80" name="群組 79">
                            <a:extLst>
                              <a:ext uri="{FF2B5EF4-FFF2-40B4-BE49-F238E27FC236}">
                                <a16:creationId xmlns:a16="http://schemas.microsoft.com/office/drawing/2014/main" id="{89466C43-0013-C684-9091-3FAB482BB032}"/>
                              </a:ext>
                            </a:extLst>
                          </p:cNvPr>
                          <p:cNvGrpSpPr/>
                          <p:nvPr/>
                        </p:nvGrpSpPr>
                        <p:grpSpPr>
                          <a:xfrm>
                            <a:off x="7716874" y="3204446"/>
                            <a:ext cx="1554570" cy="855125"/>
                            <a:chOff x="5306557" y="2156869"/>
                            <a:chExt cx="1554570" cy="855125"/>
                          </a:xfrm>
                        </p:grpSpPr>
                        <p:sp>
                          <p:nvSpPr>
                            <p:cNvPr id="53" name="菱形 52">
                              <a:extLst>
                                <a:ext uri="{FF2B5EF4-FFF2-40B4-BE49-F238E27FC236}">
                                  <a16:creationId xmlns:a16="http://schemas.microsoft.com/office/drawing/2014/main" id="{D9CDA8CC-44F3-DE76-346D-20CF0F87CE6E}"/>
                                </a:ext>
                              </a:extLst>
                            </p:cNvPr>
                            <p:cNvSpPr/>
                            <p:nvPr/>
                          </p:nvSpPr>
                          <p:spPr>
                            <a:xfrm>
                              <a:off x="5329612" y="2156869"/>
                              <a:ext cx="1352280" cy="85512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54" name="文字方塊 53">
                              <a:extLst>
                                <a:ext uri="{FF2B5EF4-FFF2-40B4-BE49-F238E27FC236}">
                                  <a16:creationId xmlns:a16="http://schemas.microsoft.com/office/drawing/2014/main" id="{A93789DD-8C6D-EE0C-2734-D04987E1E539}"/>
                                </a:ext>
                              </a:extLst>
                            </p:cNvPr>
                            <p:cNvSpPr txBox="1"/>
                            <p:nvPr/>
                          </p:nvSpPr>
                          <p:spPr>
                            <a:xfrm>
                              <a:off x="5306557" y="2349168"/>
                              <a:ext cx="1554570" cy="430887"/>
                            </a:xfrm>
                            <a:prstGeom prst="rect">
                              <a:avLst/>
                            </a:prstGeom>
                            <a:noFill/>
                          </p:spPr>
                          <p:txBody>
                            <a:bodyPr wrap="square" rtlCol="0">
                              <a:spAutoFit/>
                            </a:bodyPr>
                            <a:lstStyle/>
                            <a:p>
                              <a:r>
                                <a:rPr kumimoji="1" lang="en-US" altLang="zh-TW" sz="1100" dirty="0"/>
                                <a:t>For each course, check if it is popular course</a:t>
                              </a:r>
                              <a:endParaRPr kumimoji="1" lang="zh-TW" altLang="en-US" sz="1100" dirty="0"/>
                            </a:p>
                          </p:txBody>
                        </p:sp>
                      </p:grpSp>
                      <p:sp>
                        <p:nvSpPr>
                          <p:cNvPr id="55" name="圓角矩形 54">
                            <a:extLst>
                              <a:ext uri="{FF2B5EF4-FFF2-40B4-BE49-F238E27FC236}">
                                <a16:creationId xmlns:a16="http://schemas.microsoft.com/office/drawing/2014/main" id="{69F793CB-DFCA-951E-099F-6E8BF7872B10}"/>
                              </a:ext>
                            </a:extLst>
                          </p:cNvPr>
                          <p:cNvSpPr/>
                          <p:nvPr/>
                        </p:nvSpPr>
                        <p:spPr>
                          <a:xfrm>
                            <a:off x="5670077" y="3035868"/>
                            <a:ext cx="5426653" cy="23611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125" name="圓角矩形 124">
                            <a:extLst>
                              <a:ext uri="{FF2B5EF4-FFF2-40B4-BE49-F238E27FC236}">
                                <a16:creationId xmlns:a16="http://schemas.microsoft.com/office/drawing/2014/main" id="{4FB152DD-91EC-9B86-2530-6F317D574ACC}"/>
                              </a:ext>
                            </a:extLst>
                          </p:cNvPr>
                          <p:cNvSpPr/>
                          <p:nvPr/>
                        </p:nvSpPr>
                        <p:spPr>
                          <a:xfrm>
                            <a:off x="5939934" y="3203812"/>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For each user, get all courses belonging to the user’s cluster</a:t>
                            </a:r>
                            <a:endParaRPr kumimoji="1" lang="zh-TW" altLang="en-US" sz="1100" dirty="0">
                              <a:solidFill>
                                <a:schemeClr val="tx1"/>
                              </a:solidFill>
                            </a:endParaRPr>
                          </a:p>
                        </p:txBody>
                      </p:sp>
                      <p:grpSp>
                        <p:nvGrpSpPr>
                          <p:cNvPr id="144" name="群組 143">
                            <a:extLst>
                              <a:ext uri="{FF2B5EF4-FFF2-40B4-BE49-F238E27FC236}">
                                <a16:creationId xmlns:a16="http://schemas.microsoft.com/office/drawing/2014/main" id="{800FA432-EDD9-0F5E-5427-F73DF26AC8F1}"/>
                              </a:ext>
                            </a:extLst>
                          </p:cNvPr>
                          <p:cNvGrpSpPr/>
                          <p:nvPr/>
                        </p:nvGrpSpPr>
                        <p:grpSpPr>
                          <a:xfrm>
                            <a:off x="9377278" y="4272137"/>
                            <a:ext cx="1753367" cy="855125"/>
                            <a:chOff x="5136895" y="3255964"/>
                            <a:chExt cx="1753367" cy="855125"/>
                          </a:xfrm>
                        </p:grpSpPr>
                        <p:sp>
                          <p:nvSpPr>
                            <p:cNvPr id="145" name="菱形 144">
                              <a:extLst>
                                <a:ext uri="{FF2B5EF4-FFF2-40B4-BE49-F238E27FC236}">
                                  <a16:creationId xmlns:a16="http://schemas.microsoft.com/office/drawing/2014/main" id="{32B591EE-9DF8-1C9E-5186-F6CE0C0DE7CE}"/>
                                </a:ext>
                              </a:extLst>
                            </p:cNvPr>
                            <p:cNvSpPr/>
                            <p:nvPr/>
                          </p:nvSpPr>
                          <p:spPr>
                            <a:xfrm>
                              <a:off x="5308633" y="3255964"/>
                              <a:ext cx="1352280" cy="855125"/>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146" name="文字方塊 145">
                              <a:extLst>
                                <a:ext uri="{FF2B5EF4-FFF2-40B4-BE49-F238E27FC236}">
                                  <a16:creationId xmlns:a16="http://schemas.microsoft.com/office/drawing/2014/main" id="{1E29AB95-1D06-6C9A-1BA1-E487BA083D6D}"/>
                                </a:ext>
                              </a:extLst>
                            </p:cNvPr>
                            <p:cNvSpPr txBox="1"/>
                            <p:nvPr/>
                          </p:nvSpPr>
                          <p:spPr>
                            <a:xfrm>
                              <a:off x="5136895" y="3434046"/>
                              <a:ext cx="1753367" cy="430887"/>
                            </a:xfrm>
                            <a:prstGeom prst="rect">
                              <a:avLst/>
                            </a:prstGeom>
                            <a:noFill/>
                          </p:spPr>
                          <p:txBody>
                            <a:bodyPr wrap="square" rtlCol="0">
                              <a:spAutoFit/>
                            </a:bodyPr>
                            <a:lstStyle/>
                            <a:p>
                              <a:r>
                                <a:rPr kumimoji="1" lang="en-US" altLang="zh-TW" sz="1100" dirty="0"/>
                                <a:t>Check if the count of recommended course &gt;20</a:t>
                              </a:r>
                              <a:endParaRPr kumimoji="1" lang="zh-TW" altLang="en-US" sz="1100" dirty="0"/>
                            </a:p>
                          </p:txBody>
                        </p:sp>
                      </p:grpSp>
                    </p:grpSp>
                  </p:grpSp>
                  <p:sp>
                    <p:nvSpPr>
                      <p:cNvPr id="174" name="文字方塊 173">
                        <a:extLst>
                          <a:ext uri="{FF2B5EF4-FFF2-40B4-BE49-F238E27FC236}">
                            <a16:creationId xmlns:a16="http://schemas.microsoft.com/office/drawing/2014/main" id="{615BB612-174E-F950-6CA8-052820591A88}"/>
                          </a:ext>
                        </a:extLst>
                      </p:cNvPr>
                      <p:cNvSpPr txBox="1"/>
                      <p:nvPr/>
                    </p:nvSpPr>
                    <p:spPr>
                      <a:xfrm>
                        <a:off x="8520983" y="2915985"/>
                        <a:ext cx="2186397" cy="276999"/>
                      </a:xfrm>
                      <a:prstGeom prst="rect">
                        <a:avLst/>
                      </a:prstGeom>
                      <a:noFill/>
                    </p:spPr>
                    <p:txBody>
                      <a:bodyPr wrap="square" rtlCol="0">
                        <a:spAutoFit/>
                      </a:bodyPr>
                      <a:lstStyle/>
                      <a:p>
                        <a:r>
                          <a:rPr kumimoji="1" lang="en-US" altLang="zh-TW" sz="1200" dirty="0"/>
                          <a:t>Recommend courses</a:t>
                        </a:r>
                        <a:endParaRPr kumimoji="1" lang="zh-TW" altLang="en-US" sz="1200" dirty="0"/>
                      </a:p>
                    </p:txBody>
                  </p:sp>
                  <p:cxnSp>
                    <p:nvCxnSpPr>
                      <p:cNvPr id="177" name="直線箭頭接點 176">
                        <a:extLst>
                          <a:ext uri="{FF2B5EF4-FFF2-40B4-BE49-F238E27FC236}">
                            <a16:creationId xmlns:a16="http://schemas.microsoft.com/office/drawing/2014/main" id="{8A33B69D-E480-12B4-959E-4EC78314E04C}"/>
                          </a:ext>
                        </a:extLst>
                      </p:cNvPr>
                      <p:cNvCxnSpPr>
                        <a:cxnSpLocks/>
                      </p:cNvCxnSpPr>
                      <p:nvPr/>
                    </p:nvCxnSpPr>
                    <p:spPr>
                      <a:xfrm>
                        <a:off x="7380558" y="3762853"/>
                        <a:ext cx="52267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82" name="文字方塊 181">
                        <a:extLst>
                          <a:ext uri="{FF2B5EF4-FFF2-40B4-BE49-F238E27FC236}">
                            <a16:creationId xmlns:a16="http://schemas.microsoft.com/office/drawing/2014/main" id="{9DC32051-B684-6791-ADD5-3AF7FB870F9F}"/>
                          </a:ext>
                        </a:extLst>
                      </p:cNvPr>
                      <p:cNvSpPr txBox="1"/>
                      <p:nvPr/>
                    </p:nvSpPr>
                    <p:spPr>
                      <a:xfrm>
                        <a:off x="9254257" y="3481368"/>
                        <a:ext cx="401585" cy="276999"/>
                      </a:xfrm>
                      <a:prstGeom prst="rect">
                        <a:avLst/>
                      </a:prstGeom>
                      <a:noFill/>
                    </p:spPr>
                    <p:txBody>
                      <a:bodyPr wrap="none" rtlCol="0">
                        <a:spAutoFit/>
                      </a:bodyPr>
                      <a:lstStyle/>
                      <a:p>
                        <a:r>
                          <a:rPr kumimoji="1" lang="en-US" altLang="zh-TW" sz="1200" b="1" dirty="0"/>
                          <a:t>Yes</a:t>
                        </a:r>
                        <a:endParaRPr kumimoji="1" lang="zh-TW" altLang="en-US" sz="1200" b="1" dirty="0"/>
                      </a:p>
                    </p:txBody>
                  </p:sp>
                </p:grpSp>
              </p:grpSp>
            </p:grpSp>
            <p:cxnSp>
              <p:nvCxnSpPr>
                <p:cNvPr id="188" name="直線箭頭接點 187">
                  <a:extLst>
                    <a:ext uri="{FF2B5EF4-FFF2-40B4-BE49-F238E27FC236}">
                      <a16:creationId xmlns:a16="http://schemas.microsoft.com/office/drawing/2014/main" id="{EAF26FBA-AF4D-A3CF-3FEF-9480BACBAFA1}"/>
                    </a:ext>
                  </a:extLst>
                </p:cNvPr>
                <p:cNvCxnSpPr>
                  <a:cxnSpLocks/>
                  <a:endCxn id="145" idx="0"/>
                </p:cNvCxnSpPr>
                <p:nvPr/>
              </p:nvCxnSpPr>
              <p:spPr>
                <a:xfrm>
                  <a:off x="10134584" y="3566690"/>
                  <a:ext cx="0" cy="24867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201" name="圓角矩形 200">
                  <a:extLst>
                    <a:ext uri="{FF2B5EF4-FFF2-40B4-BE49-F238E27FC236}">
                      <a16:creationId xmlns:a16="http://schemas.microsoft.com/office/drawing/2014/main" id="{C1347693-A17F-67F0-E833-F62B397BD212}"/>
                    </a:ext>
                  </a:extLst>
                </p:cNvPr>
                <p:cNvSpPr/>
                <p:nvPr/>
              </p:nvSpPr>
              <p:spPr>
                <a:xfrm>
                  <a:off x="9458444" y="2781257"/>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Select the user’s unenrolled courses</a:t>
                  </a:r>
                  <a:endParaRPr kumimoji="1" lang="zh-TW" altLang="en-US" sz="1100" dirty="0">
                    <a:solidFill>
                      <a:schemeClr val="tx1"/>
                    </a:solidFill>
                  </a:endParaRPr>
                </a:p>
              </p:txBody>
            </p:sp>
          </p:grpSp>
          <p:grpSp>
            <p:nvGrpSpPr>
              <p:cNvPr id="234" name="群組 233">
                <a:extLst>
                  <a:ext uri="{FF2B5EF4-FFF2-40B4-BE49-F238E27FC236}">
                    <a16:creationId xmlns:a16="http://schemas.microsoft.com/office/drawing/2014/main" id="{C4159E19-16DE-8244-8E62-3C9F39470204}"/>
                  </a:ext>
                </a:extLst>
              </p:cNvPr>
              <p:cNvGrpSpPr/>
              <p:nvPr/>
            </p:nvGrpSpPr>
            <p:grpSpPr>
              <a:xfrm>
                <a:off x="7894674" y="4260628"/>
                <a:ext cx="2512892" cy="1617479"/>
                <a:chOff x="7894674" y="4260628"/>
                <a:chExt cx="2512892" cy="1617479"/>
              </a:xfrm>
            </p:grpSpPr>
            <p:grpSp>
              <p:nvGrpSpPr>
                <p:cNvPr id="228" name="群組 227">
                  <a:extLst>
                    <a:ext uri="{FF2B5EF4-FFF2-40B4-BE49-F238E27FC236}">
                      <a16:creationId xmlns:a16="http://schemas.microsoft.com/office/drawing/2014/main" id="{0DDCCC21-7E66-E5EE-1971-5466629346EA}"/>
                    </a:ext>
                  </a:extLst>
                </p:cNvPr>
                <p:cNvGrpSpPr/>
                <p:nvPr/>
              </p:nvGrpSpPr>
              <p:grpSpPr>
                <a:xfrm>
                  <a:off x="7894674" y="4260628"/>
                  <a:ext cx="1836752" cy="787947"/>
                  <a:chOff x="8397347" y="4333091"/>
                  <a:chExt cx="1836752" cy="787947"/>
                </a:xfrm>
              </p:grpSpPr>
              <p:cxnSp>
                <p:nvCxnSpPr>
                  <p:cNvPr id="212" name="直線箭頭接點 211">
                    <a:extLst>
                      <a:ext uri="{FF2B5EF4-FFF2-40B4-BE49-F238E27FC236}">
                        <a16:creationId xmlns:a16="http://schemas.microsoft.com/office/drawing/2014/main" id="{8D6320B9-A6C3-9D2E-E346-EFBD4C0BCCDA}"/>
                      </a:ext>
                    </a:extLst>
                  </p:cNvPr>
                  <p:cNvCxnSpPr>
                    <a:cxnSpLocks/>
                  </p:cNvCxnSpPr>
                  <p:nvPr/>
                </p:nvCxnSpPr>
                <p:spPr>
                  <a:xfrm flipH="1" flipV="1">
                    <a:off x="9692338" y="4679341"/>
                    <a:ext cx="541761" cy="1981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213" name="圓角矩形 212">
                    <a:extLst>
                      <a:ext uri="{FF2B5EF4-FFF2-40B4-BE49-F238E27FC236}">
                        <a16:creationId xmlns:a16="http://schemas.microsoft.com/office/drawing/2014/main" id="{62E379EC-84EB-1CB0-AB1C-8DBFD236FF96}"/>
                      </a:ext>
                    </a:extLst>
                  </p:cNvPr>
                  <p:cNvSpPr/>
                  <p:nvPr/>
                </p:nvSpPr>
                <p:spPr>
                  <a:xfrm>
                    <a:off x="8397347" y="4333091"/>
                    <a:ext cx="1277742" cy="7879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100" dirty="0">
                        <a:solidFill>
                          <a:schemeClr val="tx1"/>
                        </a:solidFill>
                      </a:rPr>
                      <a:t>Remove courses NOT on top-20 high enrollments</a:t>
                    </a:r>
                    <a:endParaRPr kumimoji="1" lang="zh-TW" altLang="en-US" sz="1100" dirty="0">
                      <a:solidFill>
                        <a:schemeClr val="tx1"/>
                      </a:solidFill>
                    </a:endParaRPr>
                  </a:p>
                </p:txBody>
              </p:sp>
            </p:grpSp>
            <p:cxnSp>
              <p:nvCxnSpPr>
                <p:cNvPr id="215" name="直線箭頭接點 214">
                  <a:extLst>
                    <a:ext uri="{FF2B5EF4-FFF2-40B4-BE49-F238E27FC236}">
                      <a16:creationId xmlns:a16="http://schemas.microsoft.com/office/drawing/2014/main" id="{7AAC5D36-79E5-D8DB-0D95-EAA10368EA70}"/>
                    </a:ext>
                  </a:extLst>
                </p:cNvPr>
                <p:cNvCxnSpPr>
                  <a:cxnSpLocks/>
                </p:cNvCxnSpPr>
                <p:nvPr/>
              </p:nvCxnSpPr>
              <p:spPr>
                <a:xfrm>
                  <a:off x="10407566" y="5048575"/>
                  <a:ext cx="0" cy="449514"/>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肘形接點 217">
                  <a:extLst>
                    <a:ext uri="{FF2B5EF4-FFF2-40B4-BE49-F238E27FC236}">
                      <a16:creationId xmlns:a16="http://schemas.microsoft.com/office/drawing/2014/main" id="{8DF9A7BB-41B6-3D2B-90ED-682DE4495655}"/>
                    </a:ext>
                  </a:extLst>
                </p:cNvPr>
                <p:cNvCxnSpPr>
                  <a:stCxn id="213" idx="2"/>
                </p:cNvCxnSpPr>
                <p:nvPr/>
              </p:nvCxnSpPr>
              <p:spPr>
                <a:xfrm rot="16200000" flipH="1">
                  <a:off x="8954959" y="4627161"/>
                  <a:ext cx="829532" cy="1672360"/>
                </a:xfrm>
                <a:prstGeom prst="bentConnector2">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39" name="直線箭頭接點 238">
              <a:extLst>
                <a:ext uri="{FF2B5EF4-FFF2-40B4-BE49-F238E27FC236}">
                  <a16:creationId xmlns:a16="http://schemas.microsoft.com/office/drawing/2014/main" id="{EBFD5B0D-F852-90E5-203E-85878E033F42}"/>
                </a:ext>
              </a:extLst>
            </p:cNvPr>
            <p:cNvCxnSpPr>
              <a:stCxn id="24" idx="3"/>
              <a:endCxn id="26" idx="1"/>
            </p:cNvCxnSpPr>
            <p:nvPr/>
          </p:nvCxnSpPr>
          <p:spPr>
            <a:xfrm>
              <a:off x="2686164" y="3193587"/>
              <a:ext cx="636465" cy="988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339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p:nvPr>
        </p:nvSpPr>
        <p:spPr>
          <a:xfrm>
            <a:off x="1418551" y="563365"/>
            <a:ext cx="10197494" cy="1099457"/>
          </a:xfrm>
        </p:spPr>
        <p:txBody>
          <a:bodyPr>
            <a:normAutofit/>
          </a:bodyPr>
          <a:lstStyle/>
          <a:p>
            <a:pPr algn="ctr"/>
            <a:r>
              <a:rPr lang="en-US" altLang="zh-TW" sz="2000" dirty="0">
                <a:latin typeface="Abadi"/>
              </a:rPr>
              <a:t>Pipeline of clustering-based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656841531"/>
              </p:ext>
            </p:extLst>
          </p:nvPr>
        </p:nvGraphicFramePr>
        <p:xfrm>
          <a:off x="993211" y="1179970"/>
          <a:ext cx="10537729" cy="5194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4324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4" name="Picture 17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5" name="Rectangle 17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6" name="Picture 17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7" name="Picture 17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9" name="Straight Connector 17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01" name="Rectangle 180">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182">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84" name="Picture 183">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5" name="Rectangle 184">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6" name="Picture 185">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7" name="Picture 186">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1102840A-9AAF-8DC5-8EFA-57735F437E5B}"/>
              </a:ext>
            </a:extLst>
          </p:cNvPr>
          <p:cNvSpPr>
            <a:spLocks noGrp="1"/>
          </p:cNvSpPr>
          <p:nvPr>
            <p:ph type="title"/>
          </p:nvPr>
        </p:nvSpPr>
        <p:spPr>
          <a:xfrm>
            <a:off x="932212" y="1123677"/>
            <a:ext cx="4100435" cy="972162"/>
          </a:xfrm>
        </p:spPr>
        <p:txBody>
          <a:bodyPr vert="horz" lIns="91440" tIns="45720" rIns="91440" bIns="45720" rtlCol="0" anchor="b">
            <a:noAutofit/>
          </a:bodyPr>
          <a:lstStyle/>
          <a:p>
            <a:r>
              <a:rPr kumimoji="1" lang="en-US" altLang="zh-TW" sz="2800" dirty="0"/>
              <a:t>Find the optimized hyperparameter for Cluster()</a:t>
            </a:r>
          </a:p>
        </p:txBody>
      </p:sp>
      <p:cxnSp>
        <p:nvCxnSpPr>
          <p:cNvPr id="203" name="Straight Connector 188">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內容版面配置區 3">
            <a:extLst>
              <a:ext uri="{FF2B5EF4-FFF2-40B4-BE49-F238E27FC236}">
                <a16:creationId xmlns:a16="http://schemas.microsoft.com/office/drawing/2014/main" id="{97FF40ED-9622-41FF-2C2A-40E4812B30C1}"/>
              </a:ext>
            </a:extLst>
          </p:cNvPr>
          <p:cNvSpPr>
            <a:spLocks noGrp="1"/>
          </p:cNvSpPr>
          <p:nvPr>
            <p:ph sz="half" idx="1"/>
          </p:nvPr>
        </p:nvSpPr>
        <p:spPr>
          <a:xfrm>
            <a:off x="1009403" y="2493774"/>
            <a:ext cx="3946055" cy="3382094"/>
          </a:xfrm>
        </p:spPr>
        <p:txBody>
          <a:bodyPr vert="horz" lIns="91440" tIns="45720" rIns="91440" bIns="45720" rtlCol="0" anchor="t">
            <a:noAutofit/>
          </a:bodyPr>
          <a:lstStyle/>
          <a:p>
            <a:pPr>
              <a:lnSpc>
                <a:spcPct val="90000"/>
              </a:lnSpc>
            </a:pPr>
            <a:r>
              <a:rPr lang="en-US" altLang="zh-TW" sz="1600" dirty="0"/>
              <a:t>We use </a:t>
            </a:r>
            <a:r>
              <a:rPr lang="en-US" altLang="zh-TW" sz="1600" dirty="0" err="1"/>
              <a:t>KMeans</a:t>
            </a:r>
            <a:r>
              <a:rPr lang="en-US" altLang="zh-TW" sz="1600" dirty="0"/>
              <a:t>() algorithm to perform clustering on the user profile feature vectors. </a:t>
            </a:r>
          </a:p>
          <a:p>
            <a:pPr>
              <a:lnSpc>
                <a:spcPct val="90000"/>
              </a:lnSpc>
            </a:pPr>
            <a:r>
              <a:rPr lang="en-US" altLang="zh-TW" sz="1600" dirty="0"/>
              <a:t>Before we perform </a:t>
            </a:r>
            <a:r>
              <a:rPr lang="en-US" altLang="zh-TW" sz="1600" dirty="0" err="1"/>
              <a:t>KMeans</a:t>
            </a:r>
            <a:r>
              <a:rPr lang="en-US" altLang="zh-TW" sz="1600" dirty="0"/>
              <a:t>(), we can apply </a:t>
            </a:r>
            <a:r>
              <a:rPr lang="en-US" altLang="zh-TW" sz="1600" dirty="0" err="1"/>
              <a:t>GridSearch</a:t>
            </a:r>
            <a:r>
              <a:rPr lang="en-US" altLang="zh-TW" sz="1600" dirty="0"/>
              <a:t> to find its optimized hyperparameter, i.e., number of cluster, </a:t>
            </a:r>
            <a:r>
              <a:rPr lang="en-US" altLang="zh-TW" sz="1600" dirty="0" err="1"/>
              <a:t>n_cluster</a:t>
            </a:r>
            <a:r>
              <a:rPr lang="en-US" altLang="zh-TW" sz="1600" dirty="0"/>
              <a:t>. </a:t>
            </a:r>
          </a:p>
          <a:p>
            <a:pPr>
              <a:lnSpc>
                <a:spcPct val="90000"/>
              </a:lnSpc>
            </a:pPr>
            <a:r>
              <a:rPr lang="en-US" altLang="zh-TW" sz="1600" dirty="0"/>
              <a:t>Grid search a list of candidates and find the one with the best or optimized clustering evaluation metrics such as minimal sum of squared distance.</a:t>
            </a:r>
          </a:p>
          <a:p>
            <a:pPr>
              <a:lnSpc>
                <a:spcPct val="90000"/>
              </a:lnSpc>
            </a:pPr>
            <a:r>
              <a:rPr lang="en-US" altLang="zh-TW" sz="1600" dirty="0"/>
              <a:t>From the elbow plot, we can see the point 20 is where the metric starting to be flatten, which indicates the optimized number of clusters.</a:t>
            </a:r>
          </a:p>
          <a:p>
            <a:pPr>
              <a:lnSpc>
                <a:spcPct val="90000"/>
              </a:lnSpc>
            </a:pPr>
            <a:endParaRPr lang="en-US" altLang="zh-TW" sz="1600" dirty="0"/>
          </a:p>
        </p:txBody>
      </p:sp>
      <p:pic>
        <p:nvPicPr>
          <p:cNvPr id="6" name="內容版面配置區 5" descr="一張含有 圖表 的圖片&#10;&#10;自動產生的描述">
            <a:extLst>
              <a:ext uri="{FF2B5EF4-FFF2-40B4-BE49-F238E27FC236}">
                <a16:creationId xmlns:a16="http://schemas.microsoft.com/office/drawing/2014/main" id="{B7F3A192-4942-4A61-8816-3F656DB08F48}"/>
              </a:ext>
            </a:extLst>
          </p:cNvPr>
          <p:cNvPicPr>
            <a:picLocks noGrp="1" noChangeAspect="1"/>
          </p:cNvPicPr>
          <p:nvPr>
            <p:ph sz="half" idx="2"/>
          </p:nvPr>
        </p:nvPicPr>
        <p:blipFill rotWithShape="1">
          <a:blip r:embed="rId6"/>
          <a:srcRect l="1647" r="2" b="2"/>
          <a:stretch/>
        </p:blipFill>
        <p:spPr>
          <a:xfrm>
            <a:off x="5663514" y="981239"/>
            <a:ext cx="5469466" cy="4893735"/>
          </a:xfrm>
          <a:prstGeom prst="rect">
            <a:avLst/>
          </a:prstGeom>
          <a:ln w="57150" cmpd="thickThin">
            <a:solidFill>
              <a:schemeClr val="tx1">
                <a:lumMod val="50000"/>
                <a:lumOff val="50000"/>
              </a:schemeClr>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59959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10E1BB4F-0A67-082E-AEBB-EF5B0C781CFB}"/>
              </a:ext>
            </a:extLst>
          </p:cNvPr>
          <p:cNvSpPr>
            <a:spLocks noGrp="1"/>
          </p:cNvSpPr>
          <p:nvPr>
            <p:ph type="title"/>
          </p:nvPr>
        </p:nvSpPr>
        <p:spPr>
          <a:xfrm>
            <a:off x="810256" y="1213374"/>
            <a:ext cx="4896139" cy="882465"/>
          </a:xfrm>
          <a:prstGeom prst="rect">
            <a:avLst/>
          </a:prstGeom>
        </p:spPr>
        <p:txBody>
          <a:bodyPr vert="horz" lIns="91440" tIns="45720" rIns="91440" bIns="45720" rtlCol="0" anchor="b">
            <a:normAutofit/>
          </a:bodyPr>
          <a:lstStyle/>
          <a:p>
            <a:pPr>
              <a:lnSpc>
                <a:spcPct val="90000"/>
              </a:lnSpc>
            </a:pPr>
            <a:r>
              <a:rPr kumimoji="1" lang="en-US" altLang="zh-TW" sz="2800" dirty="0">
                <a:solidFill>
                  <a:srgbClr val="262626"/>
                </a:solidFill>
              </a:rPr>
              <a:t>Heatmap for c</a:t>
            </a:r>
            <a:r>
              <a:rPr lang="en-US" altLang="zh-TW" sz="2800" dirty="0">
                <a:solidFill>
                  <a:srgbClr val="262626"/>
                </a:solidFill>
              </a:rPr>
              <a:t>ovariance matrix of the user profile feature vectors</a:t>
            </a:r>
            <a:endParaRPr kumimoji="1" lang="en-US" altLang="zh-TW" sz="2800" dirty="0">
              <a:solidFill>
                <a:srgbClr val="262626"/>
              </a:solidFill>
            </a:endParaRPr>
          </a:p>
        </p:txBody>
      </p:sp>
      <p:cxnSp>
        <p:nvCxnSpPr>
          <p:cNvPr id="26" name="Straight Connector 25">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F946F75E-7E51-1CE5-FDDC-7B6C4FB3AA2D}"/>
              </a:ext>
            </a:extLst>
          </p:cNvPr>
          <p:cNvSpPr>
            <a:spLocks noGrp="1"/>
          </p:cNvSpPr>
          <p:nvPr>
            <p:ph sz="half" idx="1"/>
          </p:nvPr>
        </p:nvSpPr>
        <p:spPr>
          <a:xfrm>
            <a:off x="1056905" y="2493774"/>
            <a:ext cx="4402842" cy="3382094"/>
          </a:xfrm>
        </p:spPr>
        <p:txBody>
          <a:bodyPr vert="horz" lIns="91440" tIns="45720" rIns="91440" bIns="45720" rtlCol="0" anchor="t">
            <a:normAutofit/>
          </a:bodyPr>
          <a:lstStyle/>
          <a:p>
            <a:r>
              <a:rPr lang="en-US" altLang="zh-TW" sz="1600" dirty="0">
                <a:solidFill>
                  <a:srgbClr val="262626"/>
                </a:solidFill>
              </a:rPr>
              <a:t>We plot a covariance matrix of the user profile feature vectors with 14 features. we can observe that some features are actually correlated.</a:t>
            </a:r>
          </a:p>
          <a:p>
            <a:endParaRPr lang="en-US" altLang="zh-TW" sz="1600" dirty="0">
              <a:solidFill>
                <a:srgbClr val="262626"/>
              </a:solidFill>
            </a:endParaRPr>
          </a:p>
          <a:p>
            <a:r>
              <a:rPr lang="en-US" altLang="zh-TW" sz="1600" dirty="0">
                <a:solidFill>
                  <a:srgbClr val="262626"/>
                </a:solidFill>
              </a:rPr>
              <a:t>Such covariances among features may indicate that we can apply PCA to find its main components. If we only keep the independent main components, then we can reduce the dimensions of our user profile feature vectors.</a:t>
            </a:r>
          </a:p>
          <a:p>
            <a:endParaRPr lang="en-US" altLang="zh-TW" sz="1600" dirty="0">
              <a:solidFill>
                <a:srgbClr val="262626"/>
              </a:solidFill>
            </a:endParaRPr>
          </a:p>
        </p:txBody>
      </p:sp>
      <p:pic>
        <p:nvPicPr>
          <p:cNvPr id="5" name="Picture 2" descr="一張含有 圖表 的圖片&#10;&#10;自動產生的描述">
            <a:extLst>
              <a:ext uri="{FF2B5EF4-FFF2-40B4-BE49-F238E27FC236}">
                <a16:creationId xmlns:a16="http://schemas.microsoft.com/office/drawing/2014/main" id="{41554569-05BF-81D8-92D1-3F400AFF827D}"/>
              </a:ext>
            </a:extLst>
          </p:cNvPr>
          <p:cNvPicPr>
            <a:picLocks noGrp="1" noChangeAspect="1" noChangeArrowheads="1"/>
          </p:cNvPicPr>
          <p:nvPr>
            <p:ph sz="half" idx="2"/>
          </p:nvPr>
        </p:nvPicPr>
        <p:blipFill rotWithShape="1">
          <a:blip r:embed="rId6">
            <a:extLst>
              <a:ext uri="{28A0092B-C50C-407E-A947-70E740481C1C}">
                <a14:useLocalDpi xmlns:a14="http://schemas.microsoft.com/office/drawing/2010/main" val="0"/>
              </a:ext>
            </a:extLst>
          </a:blip>
          <a:srcRect r="10141"/>
          <a:stretch/>
        </p:blipFill>
        <p:spPr bwMode="auto">
          <a:xfrm>
            <a:off x="6094412" y="982133"/>
            <a:ext cx="4940968" cy="489373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8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4" name="Picture 53">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5" name="Rectangle 54">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7" name="Picture 56">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9" name="Straight Connector 58">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61" name="Rectangle 6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4" name="Picture 6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5" name="Rectangle 6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7" name="Picture 6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標題 2">
            <a:extLst>
              <a:ext uri="{FF2B5EF4-FFF2-40B4-BE49-F238E27FC236}">
                <a16:creationId xmlns:a16="http://schemas.microsoft.com/office/drawing/2014/main" id="{E8B691CB-BF82-63A0-7B8B-80BC95BA5AB9}"/>
              </a:ext>
            </a:extLst>
          </p:cNvPr>
          <p:cNvSpPr>
            <a:spLocks noGrp="1"/>
          </p:cNvSpPr>
          <p:nvPr>
            <p:ph type="title"/>
          </p:nvPr>
        </p:nvSpPr>
        <p:spPr>
          <a:xfrm>
            <a:off x="1267582" y="1223273"/>
            <a:ext cx="3965367" cy="1325373"/>
          </a:xfrm>
        </p:spPr>
        <p:txBody>
          <a:bodyPr vert="horz" lIns="91440" tIns="45720" rIns="91440" bIns="45720" rtlCol="0" anchor="b">
            <a:noAutofit/>
          </a:bodyPr>
          <a:lstStyle/>
          <a:p>
            <a:pPr>
              <a:lnSpc>
                <a:spcPct val="90000"/>
              </a:lnSpc>
            </a:pPr>
            <a:r>
              <a:rPr lang="en-US" altLang="zh-TW" sz="2800" dirty="0">
                <a:solidFill>
                  <a:srgbClr val="262626"/>
                </a:solidFill>
              </a:rPr>
              <a:t>Find the optimized hyperparameter for PCA()</a:t>
            </a:r>
            <a:br>
              <a:rPr lang="en-US" altLang="zh-TW" sz="2800" dirty="0">
                <a:solidFill>
                  <a:srgbClr val="262626"/>
                </a:solidFill>
              </a:rPr>
            </a:br>
            <a:endParaRPr lang="en-US" altLang="zh-TW" sz="2800" dirty="0">
              <a:solidFill>
                <a:srgbClr val="262626"/>
              </a:solidFill>
            </a:endParaRPr>
          </a:p>
        </p:txBody>
      </p:sp>
      <p:cxnSp>
        <p:nvCxnSpPr>
          <p:cNvPr id="78" name="Straight Connector 6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8" name="內容版面配置區 47">
            <a:extLst>
              <a:ext uri="{FF2B5EF4-FFF2-40B4-BE49-F238E27FC236}">
                <a16:creationId xmlns:a16="http://schemas.microsoft.com/office/drawing/2014/main" id="{DA92F763-C896-C32B-FC5D-F9F45DD2B8B8}"/>
              </a:ext>
            </a:extLst>
          </p:cNvPr>
          <p:cNvSpPr>
            <a:spLocks noGrp="1"/>
          </p:cNvSpPr>
          <p:nvPr>
            <p:ph sz="half" idx="2"/>
          </p:nvPr>
        </p:nvSpPr>
        <p:spPr>
          <a:xfrm>
            <a:off x="1014622" y="2493774"/>
            <a:ext cx="4861310" cy="3382094"/>
          </a:xfrm>
        </p:spPr>
        <p:txBody>
          <a:bodyPr vert="horz" lIns="91440" tIns="45720" rIns="91440" bIns="45720" rtlCol="0" anchor="t">
            <a:noAutofit/>
          </a:bodyPr>
          <a:lstStyle/>
          <a:p>
            <a:pPr>
              <a:lnSpc>
                <a:spcPct val="90000"/>
              </a:lnSpc>
            </a:pPr>
            <a:r>
              <a:rPr lang="en-US" altLang="zh-TW" sz="1400" dirty="0">
                <a:solidFill>
                  <a:srgbClr val="262626"/>
                </a:solidFill>
              </a:rPr>
              <a:t>Apply PCA() to find the main components in user profile feature vectors and see if we can reduce its dimensions by only keeping the main components.</a:t>
            </a:r>
          </a:p>
          <a:p>
            <a:pPr>
              <a:lnSpc>
                <a:spcPct val="90000"/>
              </a:lnSpc>
            </a:pPr>
            <a:r>
              <a:rPr lang="en" altLang="zh-TW" sz="1400" dirty="0"/>
              <a:t>When calling the PCA() class, there is an import argument </a:t>
            </a:r>
            <a:r>
              <a:rPr lang="en" altLang="zh-TW" sz="1400" dirty="0" err="1"/>
              <a:t>n_component</a:t>
            </a:r>
            <a:r>
              <a:rPr lang="en" altLang="zh-TW" sz="1400" dirty="0"/>
              <a:t> which indicates how many components we want to keep in the PCA result.</a:t>
            </a:r>
            <a:endParaRPr lang="en-US" altLang="zh-TW" sz="1400" dirty="0">
              <a:solidFill>
                <a:srgbClr val="262626"/>
              </a:solidFill>
            </a:endParaRPr>
          </a:p>
          <a:p>
            <a:pPr>
              <a:lnSpc>
                <a:spcPct val="90000"/>
              </a:lnSpc>
            </a:pPr>
            <a:r>
              <a:rPr lang="en-US" altLang="zh-TW" sz="1400" dirty="0">
                <a:solidFill>
                  <a:srgbClr val="262626"/>
                </a:solidFill>
              </a:rPr>
              <a:t>We apply Grid search </a:t>
            </a:r>
            <a:r>
              <a:rPr lang="en" altLang="zh-TW" sz="1400" dirty="0"/>
              <a:t>on a list of argument candidates in range(1,15) and then calculate the ratio of the accumulated variance for each candidate. </a:t>
            </a:r>
            <a:endParaRPr lang="en-US" altLang="zh-TW" sz="1400" dirty="0">
              <a:solidFill>
                <a:srgbClr val="262626"/>
              </a:solidFill>
            </a:endParaRPr>
          </a:p>
          <a:p>
            <a:pPr>
              <a:lnSpc>
                <a:spcPct val="90000"/>
              </a:lnSpc>
            </a:pPr>
            <a:r>
              <a:rPr lang="en-US" altLang="zh-TW" sz="1400" dirty="0">
                <a:solidFill>
                  <a:srgbClr val="262626"/>
                </a:solidFill>
              </a:rPr>
              <a:t>If the accumulated variances ratio of a argument candidate</a:t>
            </a:r>
            <a:br>
              <a:rPr lang="en-US" altLang="zh-TW" sz="1400" dirty="0">
                <a:solidFill>
                  <a:srgbClr val="262626"/>
                </a:solidFill>
              </a:rPr>
            </a:br>
            <a:r>
              <a:rPr lang="en-US" altLang="zh-TW" sz="1400" dirty="0">
                <a:solidFill>
                  <a:srgbClr val="262626"/>
                </a:solidFill>
              </a:rPr>
              <a:t>(i.e. </a:t>
            </a:r>
            <a:r>
              <a:rPr lang="en-US" altLang="zh-TW" sz="1400" dirty="0" err="1">
                <a:solidFill>
                  <a:srgbClr val="262626"/>
                </a:solidFill>
              </a:rPr>
              <a:t>n_components</a:t>
            </a:r>
            <a:r>
              <a:rPr lang="en-US" altLang="zh-TW" sz="1400" dirty="0">
                <a:solidFill>
                  <a:srgbClr val="262626"/>
                </a:solidFill>
              </a:rPr>
              <a:t>) is larger than threshold 0.9, then we can say the transformed </a:t>
            </a:r>
            <a:r>
              <a:rPr lang="en-US" altLang="zh-TW" sz="1400" dirty="0" err="1">
                <a:solidFill>
                  <a:srgbClr val="262626"/>
                </a:solidFill>
              </a:rPr>
              <a:t>n_components</a:t>
            </a:r>
            <a:r>
              <a:rPr lang="en-US" altLang="zh-TW" sz="1400" dirty="0">
                <a:solidFill>
                  <a:srgbClr val="262626"/>
                </a:solidFill>
              </a:rPr>
              <a:t> could explain about 90% of variances of the original data variance. Hence is can be considered as an optimized components size.</a:t>
            </a:r>
          </a:p>
          <a:p>
            <a:pPr>
              <a:lnSpc>
                <a:spcPct val="90000"/>
              </a:lnSpc>
            </a:pPr>
            <a:r>
              <a:rPr lang="en-US" altLang="zh-TW" sz="1400" dirty="0">
                <a:solidFill>
                  <a:srgbClr val="262626"/>
                </a:solidFill>
              </a:rPr>
              <a:t>We select </a:t>
            </a:r>
            <a:r>
              <a:rPr lang="en-US" altLang="zh-TW" sz="1400" dirty="0" err="1">
                <a:solidFill>
                  <a:srgbClr val="262626"/>
                </a:solidFill>
              </a:rPr>
              <a:t>n_component</a:t>
            </a:r>
            <a:r>
              <a:rPr lang="en-US" altLang="zh-TW" sz="1400" dirty="0">
                <a:solidFill>
                  <a:srgbClr val="262626"/>
                </a:solidFill>
              </a:rPr>
              <a:t> = 9, due to the minimal</a:t>
            </a:r>
            <a:br>
              <a:rPr lang="en-US" altLang="zh-TW" sz="1400" dirty="0">
                <a:solidFill>
                  <a:srgbClr val="262626"/>
                </a:solidFill>
              </a:rPr>
            </a:br>
            <a:r>
              <a:rPr lang="en-US" altLang="zh-TW" sz="1400" dirty="0">
                <a:solidFill>
                  <a:srgbClr val="262626"/>
                </a:solidFill>
              </a:rPr>
              <a:t>ratio &gt; 0.9</a:t>
            </a:r>
          </a:p>
        </p:txBody>
      </p:sp>
      <p:pic>
        <p:nvPicPr>
          <p:cNvPr id="5" name="內容版面配置區 4" descr="一張含有 圖表 的圖片&#10;&#10;自動產生的描述">
            <a:extLst>
              <a:ext uri="{FF2B5EF4-FFF2-40B4-BE49-F238E27FC236}">
                <a16:creationId xmlns:a16="http://schemas.microsoft.com/office/drawing/2014/main" id="{C9DA7605-21B1-3698-DA2C-08169DE115E8}"/>
              </a:ext>
            </a:extLst>
          </p:cNvPr>
          <p:cNvPicPr>
            <a:picLocks noGrp="1" noChangeAspect="1"/>
          </p:cNvPicPr>
          <p:nvPr>
            <p:ph sz="half" idx="1"/>
          </p:nvPr>
        </p:nvPicPr>
        <p:blipFill>
          <a:blip r:embed="rId6"/>
          <a:stretch>
            <a:fillRect/>
          </a:stretch>
        </p:blipFill>
        <p:spPr>
          <a:xfrm>
            <a:off x="6316069" y="1876301"/>
            <a:ext cx="4867800" cy="3541323"/>
          </a:xfrm>
          <a:prstGeom prst="rect">
            <a:avLst/>
          </a:prstGeom>
          <a:ln w="57150" cmpd="thickThin">
            <a:solidFill>
              <a:srgbClr val="7F7F7F"/>
            </a:solidFill>
            <a:miter lim="800000"/>
          </a:ln>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3232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125256" y="634528"/>
            <a:ext cx="9601200" cy="765175"/>
          </a:xfrm>
        </p:spPr>
        <p:txBody>
          <a:bodyPr>
            <a:normAutofit/>
          </a:bodyPr>
          <a:lstStyle/>
          <a:p>
            <a:pPr algn="ctr"/>
            <a:r>
              <a:rPr lang="en-US" sz="2000" dirty="0">
                <a:solidFill>
                  <a:schemeClr val="tx1"/>
                </a:solidFill>
                <a:latin typeface="Abadi"/>
              </a:rPr>
              <a:t>Evaluation results of clustering-based recommender system</a:t>
            </a:r>
          </a:p>
        </p:txBody>
      </p:sp>
      <p:grpSp>
        <p:nvGrpSpPr>
          <p:cNvPr id="8" name="群組 7">
            <a:extLst>
              <a:ext uri="{FF2B5EF4-FFF2-40B4-BE49-F238E27FC236}">
                <a16:creationId xmlns:a16="http://schemas.microsoft.com/office/drawing/2014/main" id="{D7F3AE1C-A72E-8C65-DF79-73228D36864B}"/>
              </a:ext>
            </a:extLst>
          </p:cNvPr>
          <p:cNvGrpSpPr/>
          <p:nvPr/>
        </p:nvGrpSpPr>
        <p:grpSpPr>
          <a:xfrm>
            <a:off x="1610727" y="1904815"/>
            <a:ext cx="10419966" cy="2119430"/>
            <a:chOff x="886017" y="2221105"/>
            <a:chExt cx="10419966" cy="2119430"/>
          </a:xfrm>
        </p:grpSpPr>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886017" y="2221105"/>
              <a:ext cx="10419966" cy="2119430"/>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r>
                <a:rPr lang="en-US" sz="1400" dirty="0">
                  <a:latin typeface="Abadi"/>
                </a:rPr>
                <a:t>Question: On average, how many new/unseen courses have been recommended per user (in the test user dataset)</a:t>
              </a:r>
            </a:p>
            <a:p>
              <a:pPr marL="0" indent="0">
                <a:buNone/>
              </a:pPr>
              <a:r>
                <a:rPr lang="en-US" sz="1400" dirty="0">
                  <a:latin typeface="Abadi"/>
                  <a:cs typeface="Calibri"/>
                </a:rPr>
                <a:t>Answer: 11.67</a:t>
              </a:r>
              <a:endParaRPr lang="en-US" sz="1400" dirty="0">
                <a:cs typeface="Calibri"/>
              </a:endParaRPr>
            </a:p>
          </p:txBody>
        </p:sp>
        <p:pic>
          <p:nvPicPr>
            <p:cNvPr id="3" name="圖片 2">
              <a:extLst>
                <a:ext uri="{FF2B5EF4-FFF2-40B4-BE49-F238E27FC236}">
                  <a16:creationId xmlns:a16="http://schemas.microsoft.com/office/drawing/2014/main" id="{30D96E16-9C25-7486-BD72-14F10778E69F}"/>
                </a:ext>
              </a:extLst>
            </p:cNvPr>
            <p:cNvPicPr>
              <a:picLocks noChangeAspect="1"/>
            </p:cNvPicPr>
            <p:nvPr/>
          </p:nvPicPr>
          <p:blipFill>
            <a:blip r:embed="rId3"/>
            <a:stretch>
              <a:fillRect/>
            </a:stretch>
          </p:blipFill>
          <p:spPr>
            <a:xfrm>
              <a:off x="933834" y="2310064"/>
              <a:ext cx="8534624" cy="1128467"/>
            </a:xfrm>
            <a:prstGeom prst="rect">
              <a:avLst/>
            </a:prstGeom>
            <a:ln w="19050">
              <a:solidFill>
                <a:schemeClr val="accent1"/>
              </a:solidFill>
            </a:ln>
          </p:spPr>
        </p:pic>
      </p:grpSp>
      <p:grpSp>
        <p:nvGrpSpPr>
          <p:cNvPr id="9" name="群組 8">
            <a:extLst>
              <a:ext uri="{FF2B5EF4-FFF2-40B4-BE49-F238E27FC236}">
                <a16:creationId xmlns:a16="http://schemas.microsoft.com/office/drawing/2014/main" id="{BB08AA70-40BC-A2D9-272D-08C86C486790}"/>
              </a:ext>
            </a:extLst>
          </p:cNvPr>
          <p:cNvGrpSpPr/>
          <p:nvPr/>
        </p:nvGrpSpPr>
        <p:grpSpPr>
          <a:xfrm>
            <a:off x="1562911" y="3858132"/>
            <a:ext cx="10419966" cy="2145891"/>
            <a:chOff x="838201" y="4429495"/>
            <a:chExt cx="10419966" cy="2145891"/>
          </a:xfrm>
        </p:grpSpPr>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838201" y="4512007"/>
              <a:ext cx="10419966" cy="2063379"/>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Abadi"/>
              </a:endParaRPr>
            </a:p>
            <a:p>
              <a:pPr marL="0" indent="0">
                <a:buNone/>
              </a:pPr>
              <a:endParaRPr lang="en-US" sz="1400" dirty="0">
                <a:latin typeface="Abadi"/>
              </a:endParaRPr>
            </a:p>
            <a:p>
              <a:pPr marL="0" indent="0">
                <a:buNone/>
              </a:pPr>
              <a:endParaRPr lang="en-US" sz="1400" dirty="0">
                <a:latin typeface="Abadi"/>
              </a:endParaRPr>
            </a:p>
            <a:p>
              <a:pPr marL="0" indent="0">
                <a:buNone/>
              </a:pPr>
              <a:r>
                <a:rPr lang="en-US" sz="1400" dirty="0">
                  <a:latin typeface="Abadi"/>
                </a:rPr>
                <a:t>Question: What are the most frequently recommended courses? </a:t>
              </a:r>
            </a:p>
            <a:p>
              <a:pPr marL="0" indent="0">
                <a:buNone/>
              </a:pPr>
              <a:r>
                <a:rPr lang="en-US" sz="1400" dirty="0">
                  <a:latin typeface="Abadi"/>
                </a:rPr>
                <a:t>Return the top-10 commonly recommended courses</a:t>
              </a:r>
            </a:p>
          </p:txBody>
        </p:sp>
        <p:pic>
          <p:nvPicPr>
            <p:cNvPr id="5" name="圖片 4">
              <a:extLst>
                <a:ext uri="{FF2B5EF4-FFF2-40B4-BE49-F238E27FC236}">
                  <a16:creationId xmlns:a16="http://schemas.microsoft.com/office/drawing/2014/main" id="{9536F59B-48E1-842B-A4BE-605DCE72593D}"/>
                </a:ext>
              </a:extLst>
            </p:cNvPr>
            <p:cNvPicPr>
              <a:picLocks noChangeAspect="1"/>
            </p:cNvPicPr>
            <p:nvPr/>
          </p:nvPicPr>
          <p:blipFill>
            <a:blip r:embed="rId4"/>
            <a:stretch>
              <a:fillRect/>
            </a:stretch>
          </p:blipFill>
          <p:spPr>
            <a:xfrm>
              <a:off x="933833" y="4429495"/>
              <a:ext cx="8698465" cy="990964"/>
            </a:xfrm>
            <a:prstGeom prst="rect">
              <a:avLst/>
            </a:prstGeom>
            <a:ln w="19050">
              <a:solidFill>
                <a:schemeClr val="accent1"/>
              </a:solidFill>
            </a:ln>
          </p:spPr>
        </p:pic>
      </p:grpSp>
      <p:pic>
        <p:nvPicPr>
          <p:cNvPr id="11" name="圖片 10">
            <a:extLst>
              <a:ext uri="{FF2B5EF4-FFF2-40B4-BE49-F238E27FC236}">
                <a16:creationId xmlns:a16="http://schemas.microsoft.com/office/drawing/2014/main" id="{EE2033D0-B4B5-3CA2-5CDC-EA76E159043A}"/>
              </a:ext>
            </a:extLst>
          </p:cNvPr>
          <p:cNvPicPr>
            <a:picLocks noChangeAspect="1"/>
          </p:cNvPicPr>
          <p:nvPr/>
        </p:nvPicPr>
        <p:blipFill>
          <a:blip r:embed="rId5"/>
          <a:stretch>
            <a:fillRect/>
          </a:stretch>
        </p:blipFill>
        <p:spPr>
          <a:xfrm>
            <a:off x="7046340" y="4724603"/>
            <a:ext cx="2461148" cy="1859534"/>
          </a:xfrm>
          <a:prstGeom prst="rect">
            <a:avLst/>
          </a:prstGeom>
          <a:ln w="19050">
            <a:solidFill>
              <a:schemeClr val="accent1"/>
            </a:solidFill>
          </a:ln>
        </p:spPr>
      </p:pic>
      <p:sp>
        <p:nvSpPr>
          <p:cNvPr id="13" name="文字方塊 12">
            <a:extLst>
              <a:ext uri="{FF2B5EF4-FFF2-40B4-BE49-F238E27FC236}">
                <a16:creationId xmlns:a16="http://schemas.microsoft.com/office/drawing/2014/main" id="{A32C8F2F-F94A-B0DE-795C-0186C2F1E7A6}"/>
              </a:ext>
            </a:extLst>
          </p:cNvPr>
          <p:cNvSpPr txBox="1"/>
          <p:nvPr/>
        </p:nvSpPr>
        <p:spPr>
          <a:xfrm>
            <a:off x="1562911" y="1278666"/>
            <a:ext cx="3282437" cy="738664"/>
          </a:xfrm>
          <a:prstGeom prst="rect">
            <a:avLst/>
          </a:prstGeom>
          <a:noFill/>
        </p:spPr>
        <p:txBody>
          <a:bodyPr wrap="none" rtlCol="0">
            <a:spAutoFit/>
          </a:bodyPr>
          <a:lstStyle/>
          <a:p>
            <a:r>
              <a:rPr kumimoji="1" lang="en-US" altLang="zh-TW" sz="1400" dirty="0">
                <a:latin typeface="Abadi" panose="020B0604020104020204" pitchFamily="34" charset="0"/>
              </a:rPr>
              <a:t>For </a:t>
            </a:r>
            <a:r>
              <a:rPr kumimoji="1" lang="en-US" altLang="zh-TW" sz="1400" dirty="0" err="1">
                <a:latin typeface="Abadi" panose="020B0604020104020204" pitchFamily="34" charset="0"/>
              </a:rPr>
              <a:t>Kmeans</a:t>
            </a:r>
            <a:r>
              <a:rPr kumimoji="1" lang="en-US" altLang="zh-TW" sz="1400" dirty="0">
                <a:latin typeface="Abadi" panose="020B0604020104020204" pitchFamily="34" charset="0"/>
              </a:rPr>
              <a:t>(), </a:t>
            </a:r>
            <a:r>
              <a:rPr kumimoji="1" lang="en-US" altLang="zh-TW" sz="1400" dirty="0" err="1">
                <a:latin typeface="Abadi" panose="020B0604020104020204" pitchFamily="34" charset="0"/>
              </a:rPr>
              <a:t>n_cluster</a:t>
            </a:r>
            <a:r>
              <a:rPr kumimoji="1" lang="en-US" altLang="zh-TW" sz="1400" dirty="0">
                <a:latin typeface="Abadi" panose="020B0604020104020204" pitchFamily="34" charset="0"/>
              </a:rPr>
              <a:t>=20</a:t>
            </a:r>
          </a:p>
          <a:p>
            <a:r>
              <a:rPr kumimoji="1" lang="en-US" altLang="zh-TW" sz="1400" dirty="0">
                <a:latin typeface="Abadi" panose="020B0604020104020204" pitchFamily="34" charset="0"/>
              </a:rPr>
              <a:t>For PCA(), </a:t>
            </a:r>
            <a:r>
              <a:rPr kumimoji="1" lang="en-US" altLang="zh-TW" sz="1400" dirty="0" err="1">
                <a:latin typeface="Abadi" panose="020B0604020104020204" pitchFamily="34" charset="0"/>
              </a:rPr>
              <a:t>n_component</a:t>
            </a:r>
            <a:r>
              <a:rPr kumimoji="1" lang="en-US" altLang="zh-TW" sz="1400" dirty="0">
                <a:latin typeface="Abadi" panose="020B0604020104020204" pitchFamily="34" charset="0"/>
              </a:rPr>
              <a:t>=9</a:t>
            </a:r>
          </a:p>
          <a:p>
            <a:r>
              <a:rPr kumimoji="1" lang="en-US" altLang="zh-TW" sz="1400" dirty="0">
                <a:latin typeface="Abadi" panose="020B0604020104020204" pitchFamily="34" charset="0"/>
              </a:rPr>
              <a:t>Maximum count of recommendation=20</a:t>
            </a:r>
            <a:endParaRPr kumimoji="1" lang="zh-TW" altLang="en-US" sz="1400" dirty="0">
              <a:latin typeface="Abadi" panose="020B0604020104020204" pitchFamily="34" charset="0"/>
            </a:endParaRPr>
          </a:p>
        </p:txBody>
      </p:sp>
      <p:cxnSp>
        <p:nvCxnSpPr>
          <p:cNvPr id="15" name="直線箭頭接點 14">
            <a:extLst>
              <a:ext uri="{FF2B5EF4-FFF2-40B4-BE49-F238E27FC236}">
                <a16:creationId xmlns:a16="http://schemas.microsoft.com/office/drawing/2014/main" id="{A2DD2ED4-0F68-F389-5C2D-82B5A5DC0788}"/>
              </a:ext>
            </a:extLst>
          </p:cNvPr>
          <p:cNvCxnSpPr/>
          <p:nvPr/>
        </p:nvCxnSpPr>
        <p:spPr>
          <a:xfrm>
            <a:off x="5795159" y="5367646"/>
            <a:ext cx="8668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97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2" name="Picture 13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3" name="Rectangle 13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5" name="Picture 13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37" name="Straight Connector 13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39" name="Rectangle 138">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2" name="Picture 141">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3" name="Rectangle 142">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5" name="Picture 144">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a:xfrm>
            <a:off x="1102619" y="3760257"/>
            <a:ext cx="9989677" cy="1418630"/>
          </a:xfrm>
        </p:spPr>
        <p:txBody>
          <a:bodyPr vert="horz" lIns="91440" tIns="45720" rIns="91440" bIns="45720" rtlCol="0" anchor="b">
            <a:normAutofit/>
          </a:bodyPr>
          <a:lstStyle/>
          <a:p>
            <a:pPr>
              <a:lnSpc>
                <a:spcPct val="90000"/>
              </a:lnSpc>
            </a:pPr>
            <a:r>
              <a:rPr lang="en-US" sz="4600">
                <a:solidFill>
                  <a:srgbClr val="262626"/>
                </a:solidFill>
              </a:rPr>
              <a:t>Collaborative-filtering Recommender System using Supervised Learning</a:t>
            </a:r>
          </a:p>
        </p:txBody>
      </p:sp>
      <p:sp>
        <p:nvSpPr>
          <p:cNvPr id="147" name="Rectangle 146">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Support-vector machine - Wikipedia">
            <a:extLst>
              <a:ext uri="{FF2B5EF4-FFF2-40B4-BE49-F238E27FC236}">
                <a16:creationId xmlns:a16="http://schemas.microsoft.com/office/drawing/2014/main" id="{CA660427-DE61-394E-804E-5C01071630F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868883" y="1313118"/>
            <a:ext cx="2124289" cy="2059070"/>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57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p:txBody>
          <a:bodyPr>
            <a:normAutofit/>
          </a:bodyPr>
          <a:lstStyle/>
          <a:p>
            <a:pPr>
              <a:lnSpc>
                <a:spcPct val="90000"/>
              </a:lnSpc>
            </a:pPr>
            <a:r>
              <a:rPr kumimoji="1" lang="en-US" altLang="zh-TW" sz="4100" dirty="0"/>
              <a:t>Overview for collaborative-filtering recommender system </a:t>
            </a:r>
            <a:endParaRPr kumimoji="1" lang="zh-TW" altLang="en-US" sz="4100" dirty="0"/>
          </a:p>
        </p:txBody>
      </p: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1126176" y="2450054"/>
            <a:ext cx="10119756" cy="3318936"/>
          </a:xfrm>
        </p:spPr>
        <p:txBody>
          <a:bodyPr>
            <a:noAutofit/>
          </a:bodyPr>
          <a:lstStyle/>
          <a:p>
            <a:pPr rtl="0">
              <a:lnSpc>
                <a:spcPct val="90000"/>
              </a:lnSpc>
            </a:pPr>
            <a:r>
              <a:rPr lang="en" altLang="zh-TW" sz="1600" dirty="0"/>
              <a:t>Collaborative filtering is probably the most commonly used recommendation algorithm, the following are two main types of methods which work similarly: </a:t>
            </a:r>
          </a:p>
          <a:p>
            <a:pPr lvl="1">
              <a:lnSpc>
                <a:spcPct val="90000"/>
              </a:lnSpc>
              <a:buFont typeface="Arial" panose="020B0604020202020204" pitchFamily="34" charset="0"/>
              <a:buChar char="•"/>
            </a:pPr>
            <a:r>
              <a:rPr lang="en" altLang="zh-TW" sz="1600" b="1" dirty="0"/>
              <a:t>User-based</a:t>
            </a:r>
            <a:r>
              <a:rPr lang="en" altLang="zh-TW" sz="1600" dirty="0"/>
              <a:t> collaborative filtering is based on the user similarity or neighborhood</a:t>
            </a:r>
          </a:p>
          <a:p>
            <a:pPr lvl="1">
              <a:lnSpc>
                <a:spcPct val="90000"/>
              </a:lnSpc>
              <a:buFont typeface="Arial" panose="020B0604020202020204" pitchFamily="34" charset="0"/>
              <a:buChar char="•"/>
            </a:pPr>
            <a:r>
              <a:rPr lang="en" altLang="zh-TW" sz="1600" b="1" dirty="0"/>
              <a:t>Item-based</a:t>
            </a:r>
            <a:r>
              <a:rPr lang="en" altLang="zh-TW" sz="1600" dirty="0"/>
              <a:t> collaborative filtering is based on similarity among items</a:t>
            </a:r>
          </a:p>
          <a:p>
            <a:pPr>
              <a:lnSpc>
                <a:spcPct val="90000"/>
              </a:lnSpc>
              <a:buFont typeface="Arial" panose="020B0604020202020204" pitchFamily="34" charset="0"/>
              <a:buChar char="•"/>
            </a:pPr>
            <a:r>
              <a:rPr lang="en" altLang="zh-TW" sz="1600" dirty="0"/>
              <a:t>For most collaborative filtering-based recommender systems, the main dataset format is a 2-D matrix called the </a:t>
            </a:r>
            <a:r>
              <a:rPr lang="en" altLang="zh-TW" sz="1600" b="1" dirty="0"/>
              <a:t>user-item interaction matrix. </a:t>
            </a:r>
            <a:r>
              <a:rPr lang="en" altLang="zh-TW" sz="1600" dirty="0"/>
              <a:t>In the matrix, each row vector represents the rating history of a user and each column vector represents the users who rated the item.</a:t>
            </a:r>
          </a:p>
          <a:p>
            <a:pPr lvl="1">
              <a:lnSpc>
                <a:spcPct val="90000"/>
              </a:lnSpc>
              <a:buFont typeface="Arial" panose="020B0604020202020204" pitchFamily="34" charset="0"/>
              <a:buChar char="•"/>
            </a:pPr>
            <a:r>
              <a:rPr lang="en" altLang="zh-TW" sz="1600" dirty="0"/>
              <a:t>For user-based collaborative filtering, we determine if two users are similar, we can simply calculate the similarities between their row vectors in the interaction matrix. Then based on the similarity measurements, we can find the k nearest neighbor as the similar users.</a:t>
            </a:r>
          </a:p>
          <a:p>
            <a:pPr lvl="1">
              <a:lnSpc>
                <a:spcPct val="90000"/>
              </a:lnSpc>
              <a:buFont typeface="Arial" panose="020B0604020202020204" pitchFamily="34" charset="0"/>
              <a:buChar char="•"/>
            </a:pPr>
            <a:r>
              <a:rPr lang="en" altLang="zh-TW" sz="1600" dirty="0"/>
              <a:t>For item-based collaborative filtering, we look at the user-item matrix vertically and determine if the items (courses) are similar. If two courses are enrolled by two groups of similar users, then we could consider the two items are similar and use the known ratings from the other users to predict the unknown ratings by which we may determine if a course can be recommended to a specific user.</a:t>
            </a:r>
          </a:p>
          <a:p>
            <a:pPr>
              <a:lnSpc>
                <a:spcPct val="90000"/>
              </a:lnSpc>
            </a:pPr>
            <a:endParaRPr kumimoji="1" lang="zh-TW" altLang="en-US" sz="1600" dirty="0"/>
          </a:p>
        </p:txBody>
      </p:sp>
    </p:spTree>
    <p:extLst>
      <p:ext uri="{BB962C8B-B14F-4D97-AF65-F5344CB8AC3E}">
        <p14:creationId xmlns:p14="http://schemas.microsoft.com/office/powerpoint/2010/main" val="118525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28242" y="882919"/>
            <a:ext cx="7150272" cy="400110"/>
          </a:xfrm>
          <a:prstGeom prst="rect">
            <a:avLst/>
          </a:prstGeom>
          <a:noFill/>
        </p:spPr>
        <p:txBody>
          <a:bodyPr wrap="square">
            <a:spAutoFit/>
          </a:bodyPr>
          <a:lstStyle/>
          <a:p>
            <a:pPr algn="ctr"/>
            <a:r>
              <a:rPr lang="en-US" altLang="zh-TW" sz="2000" dirty="0">
                <a:latin typeface="Abadi"/>
              </a:rPr>
              <a:t>Flowchart of KNN-based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FA64EAD8-2E1D-5EF2-674E-8A6E00874596}"/>
              </a:ext>
            </a:extLst>
          </p:cNvPr>
          <p:cNvGrpSpPr/>
          <p:nvPr/>
        </p:nvGrpSpPr>
        <p:grpSpPr>
          <a:xfrm>
            <a:off x="1151433" y="1584439"/>
            <a:ext cx="9860781" cy="4058476"/>
            <a:chOff x="519860" y="1983641"/>
            <a:chExt cx="9860781" cy="4058476"/>
          </a:xfrm>
        </p:grpSpPr>
        <p:grpSp>
          <p:nvGrpSpPr>
            <p:cNvPr id="91" name="群組 90">
              <a:extLst>
                <a:ext uri="{FF2B5EF4-FFF2-40B4-BE49-F238E27FC236}">
                  <a16:creationId xmlns:a16="http://schemas.microsoft.com/office/drawing/2014/main" id="{B3233B9E-9A63-CDC7-5D8D-D796C034698A}"/>
                </a:ext>
              </a:extLst>
            </p:cNvPr>
            <p:cNvGrpSpPr/>
            <p:nvPr/>
          </p:nvGrpSpPr>
          <p:grpSpPr>
            <a:xfrm>
              <a:off x="5389189" y="1983641"/>
              <a:ext cx="4991452" cy="4058476"/>
              <a:chOff x="5389189" y="1983641"/>
              <a:chExt cx="4991452" cy="4058476"/>
            </a:xfrm>
          </p:grpSpPr>
          <p:sp>
            <p:nvSpPr>
              <p:cNvPr id="55" name="圓角矩形 54">
                <a:extLst>
                  <a:ext uri="{FF2B5EF4-FFF2-40B4-BE49-F238E27FC236}">
                    <a16:creationId xmlns:a16="http://schemas.microsoft.com/office/drawing/2014/main" id="{69F793CB-DFCA-951E-099F-6E8BF7872B10}"/>
                  </a:ext>
                </a:extLst>
              </p:cNvPr>
              <p:cNvSpPr/>
              <p:nvPr/>
            </p:nvSpPr>
            <p:spPr>
              <a:xfrm>
                <a:off x="5389189" y="2268188"/>
                <a:ext cx="4991452" cy="3773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46" name="文字方塊 45">
                <a:extLst>
                  <a:ext uri="{FF2B5EF4-FFF2-40B4-BE49-F238E27FC236}">
                    <a16:creationId xmlns:a16="http://schemas.microsoft.com/office/drawing/2014/main" id="{02903C21-3DEA-29E2-7CFF-A9996FB1739E}"/>
                  </a:ext>
                </a:extLst>
              </p:cNvPr>
              <p:cNvSpPr txBox="1"/>
              <p:nvPr/>
            </p:nvSpPr>
            <p:spPr>
              <a:xfrm>
                <a:off x="6520752" y="1983641"/>
                <a:ext cx="2755918" cy="276999"/>
              </a:xfrm>
              <a:prstGeom prst="rect">
                <a:avLst/>
              </a:prstGeom>
              <a:noFill/>
            </p:spPr>
            <p:txBody>
              <a:bodyPr wrap="square">
                <a:spAutoFit/>
              </a:bodyPr>
              <a:lstStyle/>
              <a:p>
                <a:r>
                  <a:rPr lang="en" altLang="zh-TW" sz="1200" dirty="0"/>
                  <a:t>Perform KNN-based collaborative filtering</a:t>
                </a:r>
              </a:p>
            </p:txBody>
          </p:sp>
          <p:grpSp>
            <p:nvGrpSpPr>
              <p:cNvPr id="90" name="群組 89">
                <a:extLst>
                  <a:ext uri="{FF2B5EF4-FFF2-40B4-BE49-F238E27FC236}">
                    <a16:creationId xmlns:a16="http://schemas.microsoft.com/office/drawing/2014/main" id="{8A2A9A86-964F-AAEB-5560-D4D0EBD64886}"/>
                  </a:ext>
                </a:extLst>
              </p:cNvPr>
              <p:cNvGrpSpPr/>
              <p:nvPr/>
            </p:nvGrpSpPr>
            <p:grpSpPr>
              <a:xfrm>
                <a:off x="5739433" y="2539001"/>
                <a:ext cx="4620182" cy="3261959"/>
                <a:chOff x="5739433" y="2539001"/>
                <a:chExt cx="4620182" cy="3261959"/>
              </a:xfrm>
            </p:grpSpPr>
            <p:sp>
              <p:nvSpPr>
                <p:cNvPr id="34" name="圓角矩形 33">
                  <a:extLst>
                    <a:ext uri="{FF2B5EF4-FFF2-40B4-BE49-F238E27FC236}">
                      <a16:creationId xmlns:a16="http://schemas.microsoft.com/office/drawing/2014/main" id="{EB7A6C2E-601C-F8D2-A52D-48FDB7A6B0C7}"/>
                    </a:ext>
                  </a:extLst>
                </p:cNvPr>
                <p:cNvSpPr/>
                <p:nvPr/>
              </p:nvSpPr>
              <p:spPr>
                <a:xfrm>
                  <a:off x="7898711" y="4948166"/>
                  <a:ext cx="1348230" cy="8527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Measure the prediction accuracy</a:t>
                  </a:r>
                  <a:endParaRPr kumimoji="1" lang="zh-TW" altLang="en-US" sz="1200" dirty="0">
                    <a:solidFill>
                      <a:schemeClr val="tx1"/>
                    </a:solidFill>
                  </a:endParaRPr>
                </a:p>
              </p:txBody>
            </p:sp>
            <p:cxnSp>
              <p:nvCxnSpPr>
                <p:cNvPr id="177" name="直線箭頭接點 176">
                  <a:extLst>
                    <a:ext uri="{FF2B5EF4-FFF2-40B4-BE49-F238E27FC236}">
                      <a16:creationId xmlns:a16="http://schemas.microsoft.com/office/drawing/2014/main" id="{8A33B69D-E480-12B4-959E-4EC78314E04C}"/>
                    </a:ext>
                  </a:extLst>
                </p:cNvPr>
                <p:cNvCxnSpPr>
                  <a:cxnSpLocks/>
                  <a:stCxn id="35" idx="3"/>
                  <a:endCxn id="34" idx="1"/>
                </p:cNvCxnSpPr>
                <p:nvPr/>
              </p:nvCxnSpPr>
              <p:spPr>
                <a:xfrm>
                  <a:off x="7099755" y="5363861"/>
                  <a:ext cx="798956" cy="107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B909963B-A293-34EC-0B05-A825158E3420}"/>
                    </a:ext>
                  </a:extLst>
                </p:cNvPr>
                <p:cNvGrpSpPr/>
                <p:nvPr/>
              </p:nvGrpSpPr>
              <p:grpSpPr>
                <a:xfrm>
                  <a:off x="5739433" y="2539001"/>
                  <a:ext cx="4620182" cy="3252422"/>
                  <a:chOff x="5739433" y="2539001"/>
                  <a:chExt cx="4620182" cy="3252422"/>
                </a:xfrm>
              </p:grpSpPr>
              <p:sp>
                <p:nvSpPr>
                  <p:cNvPr id="35" name="圓角矩形 34">
                    <a:extLst>
                      <a:ext uri="{FF2B5EF4-FFF2-40B4-BE49-F238E27FC236}">
                        <a16:creationId xmlns:a16="http://schemas.microsoft.com/office/drawing/2014/main" id="{0EC29B35-9281-26BC-0B43-A0518398C512}"/>
                      </a:ext>
                    </a:extLst>
                  </p:cNvPr>
                  <p:cNvSpPr/>
                  <p:nvPr/>
                </p:nvSpPr>
                <p:spPr>
                  <a:xfrm>
                    <a:off x="5746238" y="4936299"/>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5744439" y="374460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Train the model </a:t>
                    </a:r>
                    <a:r>
                      <a:rPr kumimoji="1" lang="en-US" altLang="zh-TW" sz="1200" dirty="0" err="1">
                        <a:solidFill>
                          <a:schemeClr val="tx1"/>
                        </a:solidFill>
                      </a:rPr>
                      <a:t>KNNBasic</a:t>
                    </a:r>
                    <a:r>
                      <a:rPr kumimoji="1" lang="en-US" altLang="zh-TW" sz="1200" dirty="0">
                        <a:solidFill>
                          <a:schemeClr val="tx1"/>
                        </a:solidFill>
                      </a:rPr>
                      <a:t>()</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6428000" y="459972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19F4CCBB-49A6-7BE5-F0F3-3D13D414C168}"/>
                      </a:ext>
                    </a:extLst>
                  </p:cNvPr>
                  <p:cNvGrpSpPr/>
                  <p:nvPr/>
                </p:nvGrpSpPr>
                <p:grpSpPr>
                  <a:xfrm>
                    <a:off x="5739433" y="2539001"/>
                    <a:ext cx="4620182" cy="868595"/>
                    <a:chOff x="5739433" y="2539001"/>
                    <a:chExt cx="4620182" cy="868595"/>
                  </a:xfrm>
                </p:grpSpPr>
                <p:sp>
                  <p:nvSpPr>
                    <p:cNvPr id="19" name="圓角矩形 18">
                      <a:extLst>
                        <a:ext uri="{FF2B5EF4-FFF2-40B4-BE49-F238E27FC236}">
                          <a16:creationId xmlns:a16="http://schemas.microsoft.com/office/drawing/2014/main" id="{927DCAC6-46D5-8B17-30D8-FE1542111892}"/>
                        </a:ext>
                      </a:extLst>
                    </p:cNvPr>
                    <p:cNvSpPr/>
                    <p:nvPr/>
                  </p:nvSpPr>
                  <p:spPr>
                    <a:xfrm>
                      <a:off x="7118380" y="2539001"/>
                      <a:ext cx="3241235" cy="8685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200" dirty="0" err="1">
                          <a:solidFill>
                            <a:schemeClr val="tx1"/>
                          </a:solidFill>
                        </a:rPr>
                        <a:t>KNNBasic</a:t>
                      </a:r>
                      <a:r>
                        <a:rPr kumimoji="1" lang="en-US" altLang="zh-TW" sz="1200" dirty="0">
                          <a:solidFill>
                            <a:schemeClr val="tx1"/>
                          </a:solidFill>
                        </a:rPr>
                        <a:t>(</a:t>
                      </a:r>
                      <a:r>
                        <a:rPr kumimoji="1" lang="en-US" altLang="zh-TW" sz="1200" dirty="0" err="1">
                          <a:solidFill>
                            <a:schemeClr val="tx1"/>
                          </a:solidFill>
                        </a:rPr>
                        <a:t>min_k</a:t>
                      </a:r>
                      <a:r>
                        <a:rPr kumimoji="1" lang="en-US" altLang="zh-TW" sz="1200" dirty="0">
                          <a:solidFill>
                            <a:schemeClr val="tx1"/>
                          </a:solidFill>
                        </a:rPr>
                        <a:t>=1,  </a:t>
                      </a:r>
                    </a:p>
                    <a:p>
                      <a:r>
                        <a:rPr kumimoji="1" lang="en-US" altLang="zh-TW" sz="1200" dirty="0">
                          <a:solidFill>
                            <a:schemeClr val="tx1"/>
                          </a:solidFill>
                        </a:rPr>
                        <a:t>                   </a:t>
                      </a:r>
                      <a:r>
                        <a:rPr kumimoji="1" lang="en-US" altLang="zh-TW" sz="1200" dirty="0" err="1">
                          <a:solidFill>
                            <a:schemeClr val="tx1"/>
                          </a:solidFill>
                        </a:rPr>
                        <a:t>max_k</a:t>
                      </a:r>
                      <a:r>
                        <a:rPr kumimoji="1" lang="en-US" altLang="zh-TW" sz="1200" dirty="0">
                          <a:solidFill>
                            <a:schemeClr val="tx1"/>
                          </a:solidFill>
                        </a:rPr>
                        <a:t>=50, </a:t>
                      </a:r>
                    </a:p>
                    <a:p>
                      <a:r>
                        <a:rPr kumimoji="1" lang="en-US" altLang="zh-TW" sz="1200" dirty="0">
                          <a:solidFill>
                            <a:schemeClr val="tx1"/>
                          </a:solidFill>
                        </a:rPr>
                        <a:t>                  </a:t>
                      </a:r>
                      <a:r>
                        <a:rPr kumimoji="1" lang="en-US" altLang="zh-TW" sz="1200" dirty="0" err="1">
                          <a:solidFill>
                            <a:schemeClr val="tx1"/>
                          </a:solidFill>
                        </a:rPr>
                        <a:t>sim_options</a:t>
                      </a:r>
                      <a:r>
                        <a:rPr kumimoji="1" lang="en-US" altLang="zh-TW" sz="1200" dirty="0">
                          <a:solidFill>
                            <a:schemeClr val="tx1"/>
                          </a:solidFill>
                        </a:rPr>
                        <a:t>={”name”: “cosine”,</a:t>
                      </a:r>
                    </a:p>
                    <a:p>
                      <a:pPr algn="ctr"/>
                      <a:r>
                        <a:rPr kumimoji="1" lang="en-US" altLang="zh-TW" sz="1200" dirty="0">
                          <a:solidFill>
                            <a:schemeClr val="tx1"/>
                          </a:solidFill>
                        </a:rPr>
                        <a:t>                                         “</a:t>
                      </a:r>
                      <a:r>
                        <a:rPr kumimoji="1" lang="en-US" altLang="zh-TW" sz="1200" dirty="0" err="1">
                          <a:solidFill>
                            <a:schemeClr val="tx1"/>
                          </a:solidFill>
                        </a:rPr>
                        <a:t>user_based</a:t>
                      </a:r>
                      <a:r>
                        <a:rPr kumimoji="1" lang="en-US" altLang="zh-TW" sz="1200" dirty="0">
                          <a:solidFill>
                            <a:schemeClr val="tx1"/>
                          </a:solidFill>
                        </a:rPr>
                        <a:t>”: False})</a:t>
                      </a:r>
                      <a:endParaRPr kumimoji="1" lang="zh-TW" altLang="en-US" sz="1200" dirty="0">
                        <a:solidFill>
                          <a:schemeClr val="tx1"/>
                        </a:solidFill>
                      </a:endParaRPr>
                    </a:p>
                  </p:txBody>
                </p:sp>
                <p:sp>
                  <p:nvSpPr>
                    <p:cNvPr id="68" name="圓角矩形 67">
                      <a:extLst>
                        <a:ext uri="{FF2B5EF4-FFF2-40B4-BE49-F238E27FC236}">
                          <a16:creationId xmlns:a16="http://schemas.microsoft.com/office/drawing/2014/main" id="{A32897E1-B287-3644-E743-B8E98A8E28F2}"/>
                        </a:ext>
                      </a:extLst>
                    </p:cNvPr>
                    <p:cNvSpPr/>
                    <p:nvPr/>
                  </p:nvSpPr>
                  <p:spPr>
                    <a:xfrm>
                      <a:off x="5739433" y="253906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the model </a:t>
                      </a:r>
                      <a:r>
                        <a:rPr kumimoji="1" lang="en-US" altLang="zh-TW" sz="1200" dirty="0" err="1">
                          <a:solidFill>
                            <a:schemeClr val="tx1"/>
                          </a:solidFill>
                        </a:rPr>
                        <a:t>KNNBasic</a:t>
                      </a:r>
                      <a:r>
                        <a:rPr kumimoji="1" lang="en-US" altLang="zh-TW" sz="1200" dirty="0">
                          <a:solidFill>
                            <a:schemeClr val="tx1"/>
                          </a:solidFill>
                        </a:rPr>
                        <a:t>()</a:t>
                      </a:r>
                      <a:endParaRPr kumimoji="1" lang="zh-TW" altLang="en-US" sz="1200" dirty="0">
                        <a:solidFill>
                          <a:schemeClr val="tx1"/>
                        </a:solidFill>
                      </a:endParaRPr>
                    </a:p>
                  </p:txBody>
                </p:sp>
              </p:gr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6405738" y="339651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5" name="群組 94">
              <a:extLst>
                <a:ext uri="{FF2B5EF4-FFF2-40B4-BE49-F238E27FC236}">
                  <a16:creationId xmlns:a16="http://schemas.microsoft.com/office/drawing/2014/main" id="{6978AB3B-A187-D2F4-4070-FDD730505581}"/>
                </a:ext>
              </a:extLst>
            </p:cNvPr>
            <p:cNvGrpSpPr/>
            <p:nvPr/>
          </p:nvGrpSpPr>
          <p:grpSpPr>
            <a:xfrm>
              <a:off x="519860" y="2539001"/>
              <a:ext cx="5246050" cy="3501024"/>
              <a:chOff x="519860" y="2539001"/>
              <a:chExt cx="5246050" cy="3501024"/>
            </a:xfrm>
          </p:grpSpPr>
          <p:grpSp>
            <p:nvGrpSpPr>
              <p:cNvPr id="82" name="群組 81">
                <a:extLst>
                  <a:ext uri="{FF2B5EF4-FFF2-40B4-BE49-F238E27FC236}">
                    <a16:creationId xmlns:a16="http://schemas.microsoft.com/office/drawing/2014/main" id="{EBFBDC5B-44AD-3A3C-3246-2F359910FF13}"/>
                  </a:ext>
                </a:extLst>
              </p:cNvPr>
              <p:cNvGrpSpPr/>
              <p:nvPr/>
            </p:nvGrpSpPr>
            <p:grpSpPr>
              <a:xfrm>
                <a:off x="1679513" y="2539001"/>
                <a:ext cx="1825191" cy="855124"/>
                <a:chOff x="1679513" y="2539001"/>
                <a:chExt cx="1825191" cy="855124"/>
              </a:xfrm>
            </p:grpSpPr>
            <p:sp>
              <p:nvSpPr>
                <p:cNvPr id="23" name="圓角矩形 22">
                  <a:extLst>
                    <a:ext uri="{FF2B5EF4-FFF2-40B4-BE49-F238E27FC236}">
                      <a16:creationId xmlns:a16="http://schemas.microsoft.com/office/drawing/2014/main" id="{6EF8EB50-6CA3-718D-C1A5-A14BFF0F0BC0}"/>
                    </a:ext>
                  </a:extLst>
                </p:cNvPr>
                <p:cNvSpPr/>
                <p:nvPr/>
              </p:nvSpPr>
              <p:spPr>
                <a:xfrm>
                  <a:off x="1679513" y="253900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to sparse matrix</a:t>
                  </a:r>
                  <a:endParaRPr kumimoji="1" lang="zh-TW" altLang="en-US" sz="1200" dirty="0">
                    <a:solidFill>
                      <a:schemeClr val="tx1"/>
                    </a:solidFill>
                  </a:endParaRPr>
                </a:p>
              </p:txBody>
            </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3046638" y="3045488"/>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0921DDC5-8168-6BFA-E642-D92879E3DF35}"/>
                  </a:ext>
                </a:extLst>
              </p:cNvPr>
              <p:cNvGrpSpPr/>
              <p:nvPr/>
            </p:nvGrpSpPr>
            <p:grpSpPr>
              <a:xfrm>
                <a:off x="519860" y="3408484"/>
                <a:ext cx="2381280" cy="2149093"/>
                <a:chOff x="519860" y="3408484"/>
                <a:chExt cx="2381280" cy="2149093"/>
              </a:xfrm>
            </p:grpSpPr>
            <p:grpSp>
              <p:nvGrpSpPr>
                <p:cNvPr id="81" name="群組 80">
                  <a:extLst>
                    <a:ext uri="{FF2B5EF4-FFF2-40B4-BE49-F238E27FC236}">
                      <a16:creationId xmlns:a16="http://schemas.microsoft.com/office/drawing/2014/main" id="{CC4D744D-6BB5-3F3E-146F-5D2994EFD450}"/>
                    </a:ext>
                  </a:extLst>
                </p:cNvPr>
                <p:cNvGrpSpPr/>
                <p:nvPr/>
              </p:nvGrpSpPr>
              <p:grpSpPr>
                <a:xfrm>
                  <a:off x="519860" y="3408484"/>
                  <a:ext cx="2232399" cy="1067367"/>
                  <a:chOff x="519860" y="3408484"/>
                  <a:chExt cx="2232399" cy="1067367"/>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319" y="3620727"/>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519860" y="3816676"/>
                    <a:ext cx="1610102" cy="461665"/>
                  </a:xfrm>
                  <a:prstGeom prst="rect">
                    <a:avLst/>
                  </a:prstGeom>
                  <a:noFill/>
                </p:spPr>
                <p:txBody>
                  <a:bodyPr wrap="square" rtlCol="0">
                    <a:spAutoFit/>
                  </a:bodyPr>
                  <a:lstStyle/>
                  <a:p>
                    <a:r>
                      <a:rPr kumimoji="1" lang="en-US" altLang="zh-TW" sz="1200" dirty="0" err="1"/>
                      <a:t>Dataframe</a:t>
                    </a:r>
                    <a:r>
                      <a:rPr kumimoji="1" lang="en-US" altLang="zh-TW" sz="1200" dirty="0"/>
                      <a:t> of user-item interaction matrix </a:t>
                    </a:r>
                  </a:p>
                </p:txBody>
              </p:sp>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335933" y="3408484"/>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07A9BFA7-7FEA-1616-F3E8-E4B2B8CCBAA2}"/>
                    </a:ext>
                  </a:extLst>
                </p:cNvPr>
                <p:cNvGrpSpPr/>
                <p:nvPr/>
              </p:nvGrpSpPr>
              <p:grpSpPr>
                <a:xfrm>
                  <a:off x="548213" y="4394175"/>
                  <a:ext cx="2352927" cy="1163402"/>
                  <a:chOff x="548213" y="4394175"/>
                  <a:chExt cx="2352927" cy="11634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548213" y="4862342"/>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34015" y="4702453"/>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311513" y="4394175"/>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075949" y="5153399"/>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群組 86">
                <a:extLst>
                  <a:ext uri="{FF2B5EF4-FFF2-40B4-BE49-F238E27FC236}">
                    <a16:creationId xmlns:a16="http://schemas.microsoft.com/office/drawing/2014/main" id="{7DA58B22-A2F7-CBA4-3F6C-847B05E0B37E}"/>
                  </a:ext>
                </a:extLst>
              </p:cNvPr>
              <p:cNvGrpSpPr/>
              <p:nvPr/>
            </p:nvGrpSpPr>
            <p:grpSpPr>
              <a:xfrm>
                <a:off x="3497915" y="2553360"/>
                <a:ext cx="2267995" cy="3486665"/>
                <a:chOff x="3497915" y="2553360"/>
                <a:chExt cx="2267995" cy="3486665"/>
              </a:xfrm>
            </p:grpSpPr>
            <p:cxnSp>
              <p:nvCxnSpPr>
                <p:cNvPr id="197" name="直線箭頭接點 196">
                  <a:extLst>
                    <a:ext uri="{FF2B5EF4-FFF2-40B4-BE49-F238E27FC236}">
                      <a16:creationId xmlns:a16="http://schemas.microsoft.com/office/drawing/2014/main" id="{FF99BB47-B57F-72F3-1AAE-05B95DC6A25B}"/>
                    </a:ext>
                  </a:extLst>
                </p:cNvPr>
                <p:cNvCxnSpPr>
                  <a:cxnSpLocks/>
                  <a:stCxn id="40" idx="3"/>
                  <a:endCxn id="42" idx="1"/>
                </p:cNvCxnSpPr>
                <p:nvPr/>
              </p:nvCxnSpPr>
              <p:spPr>
                <a:xfrm>
                  <a:off x="4563234" y="4157322"/>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77286771-15B4-C6CD-C660-89029E160E4F}"/>
                    </a:ext>
                  </a:extLst>
                </p:cNvPr>
                <p:cNvGrpSpPr/>
                <p:nvPr/>
              </p:nvGrpSpPr>
              <p:grpSpPr>
                <a:xfrm>
                  <a:off x="3497915" y="2553360"/>
                  <a:ext cx="1370916" cy="3486665"/>
                  <a:chOff x="3497915" y="2553360"/>
                  <a:chExt cx="1370916" cy="3486665"/>
                </a:xfrm>
              </p:grpSpPr>
              <p:sp>
                <p:nvSpPr>
                  <p:cNvPr id="25" name="圓角矩形 24">
                    <a:extLst>
                      <a:ext uri="{FF2B5EF4-FFF2-40B4-BE49-F238E27FC236}">
                        <a16:creationId xmlns:a16="http://schemas.microsoft.com/office/drawing/2014/main" id="{83EB0726-FF46-54B4-7CFE-59560D1D4138}"/>
                      </a:ext>
                    </a:extLst>
                  </p:cNvPr>
                  <p:cNvSpPr/>
                  <p:nvPr/>
                </p:nvSpPr>
                <p:spPr>
                  <a:xfrm>
                    <a:off x="3497915" y="2553360"/>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Split the dataset</a:t>
                    </a:r>
                    <a:endParaRPr kumimoji="1" lang="zh-TW" altLang="en-US" sz="1200" dirty="0">
                      <a:solidFill>
                        <a:schemeClr val="tx1"/>
                      </a:solidFill>
                    </a:endParaRPr>
                  </a:p>
                </p:txBody>
              </p: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203079" y="344529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256D505-CD9B-4FFF-7E43-69BA44EECC93}"/>
                      </a:ext>
                    </a:extLst>
                  </p:cNvPr>
                  <p:cNvGrpSpPr/>
                  <p:nvPr/>
                </p:nvGrpSpPr>
                <p:grpSpPr>
                  <a:xfrm>
                    <a:off x="3501706" y="3795894"/>
                    <a:ext cx="1367125" cy="2244131"/>
                    <a:chOff x="3501706" y="3795894"/>
                    <a:chExt cx="1367125" cy="2244131"/>
                  </a:xfrm>
                </p:grpSpPr>
                <p:sp>
                  <p:nvSpPr>
                    <p:cNvPr id="48" name="圓角矩形 47">
                      <a:extLst>
                        <a:ext uri="{FF2B5EF4-FFF2-40B4-BE49-F238E27FC236}">
                          <a16:creationId xmlns:a16="http://schemas.microsoft.com/office/drawing/2014/main" id="{E60B7B15-44B7-F190-D7E5-7A7A9D610F53}"/>
                        </a:ext>
                      </a:extLst>
                    </p:cNvPr>
                    <p:cNvSpPr/>
                    <p:nvPr/>
                  </p:nvSpPr>
                  <p:spPr>
                    <a:xfrm>
                      <a:off x="3501706" y="3795894"/>
                      <a:ext cx="1367125"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nvGrpSpPr>
                    <p:cNvPr id="83" name="群組 82">
                      <a:extLst>
                        <a:ext uri="{FF2B5EF4-FFF2-40B4-BE49-F238E27FC236}">
                          <a16:creationId xmlns:a16="http://schemas.microsoft.com/office/drawing/2014/main" id="{D9A4DB94-54DD-D7E8-D8FA-34E43D97A5A3}"/>
                        </a:ext>
                      </a:extLst>
                    </p:cNvPr>
                    <p:cNvGrpSpPr/>
                    <p:nvPr/>
                  </p:nvGrpSpPr>
                  <p:grpSpPr>
                    <a:xfrm>
                      <a:off x="3739011" y="3891822"/>
                      <a:ext cx="885499" cy="729319"/>
                      <a:chOff x="3739011" y="3891822"/>
                      <a:chExt cx="885499" cy="729319"/>
                    </a:xfrm>
                  </p:grpSpPr>
                  <p:pic>
                    <p:nvPicPr>
                      <p:cNvPr id="40" name="圖片 39">
                        <a:extLst>
                          <a:ext uri="{FF2B5EF4-FFF2-40B4-BE49-F238E27FC236}">
                            <a16:creationId xmlns:a16="http://schemas.microsoft.com/office/drawing/2014/main" id="{405902E7-DC79-A2C9-F075-D88446EB1DED}"/>
                          </a:ext>
                        </a:extLst>
                      </p:cNvPr>
                      <p:cNvPicPr>
                        <a:picLocks noChangeAspect="1"/>
                      </p:cNvPicPr>
                      <p:nvPr/>
                    </p:nvPicPr>
                    <p:blipFill>
                      <a:blip r:embed="rId6"/>
                      <a:stretch>
                        <a:fillRect/>
                      </a:stretch>
                    </p:blipFill>
                    <p:spPr>
                      <a:xfrm>
                        <a:off x="3747772" y="3891822"/>
                        <a:ext cx="815462" cy="530999"/>
                      </a:xfrm>
                      <a:prstGeom prst="rect">
                        <a:avLst/>
                      </a:prstGeom>
                    </p:spPr>
                  </p:pic>
                  <p:sp>
                    <p:nvSpPr>
                      <p:cNvPr id="61" name="文字方塊 60">
                        <a:extLst>
                          <a:ext uri="{FF2B5EF4-FFF2-40B4-BE49-F238E27FC236}">
                            <a16:creationId xmlns:a16="http://schemas.microsoft.com/office/drawing/2014/main" id="{5EFC815B-2422-7787-4E10-BDF55F1DCD57}"/>
                          </a:ext>
                        </a:extLst>
                      </p:cNvPr>
                      <p:cNvSpPr txBox="1"/>
                      <p:nvPr/>
                    </p:nvSpPr>
                    <p:spPr>
                      <a:xfrm>
                        <a:off x="3739011" y="4344142"/>
                        <a:ext cx="885499" cy="276999"/>
                      </a:xfrm>
                      <a:prstGeom prst="rect">
                        <a:avLst/>
                      </a:prstGeom>
                      <a:noFill/>
                    </p:spPr>
                    <p:txBody>
                      <a:bodyPr wrap="none" rtlCol="0">
                        <a:spAutoFit/>
                      </a:bodyPr>
                      <a:lstStyle/>
                      <a:p>
                        <a:r>
                          <a:rPr kumimoji="1" lang="en-US" altLang="zh-TW" sz="1200" dirty="0"/>
                          <a:t>Training set</a:t>
                        </a:r>
                        <a:endParaRPr kumimoji="1" lang="zh-TW" altLang="en-US" sz="1200" dirty="0"/>
                      </a:p>
                    </p:txBody>
                  </p:sp>
                </p:grpSp>
                <p:grpSp>
                  <p:nvGrpSpPr>
                    <p:cNvPr id="84" name="群組 83">
                      <a:extLst>
                        <a:ext uri="{FF2B5EF4-FFF2-40B4-BE49-F238E27FC236}">
                          <a16:creationId xmlns:a16="http://schemas.microsoft.com/office/drawing/2014/main" id="{4AEF5FC4-D2AA-9A9E-A1DD-7AE03CE863F0}"/>
                        </a:ext>
                      </a:extLst>
                    </p:cNvPr>
                    <p:cNvGrpSpPr/>
                    <p:nvPr/>
                  </p:nvGrpSpPr>
                  <p:grpSpPr>
                    <a:xfrm>
                      <a:off x="3745190" y="5046874"/>
                      <a:ext cx="867380" cy="727958"/>
                      <a:chOff x="3745190" y="5046874"/>
                      <a:chExt cx="867380" cy="727958"/>
                    </a:xfrm>
                  </p:grpSpPr>
                  <p:pic>
                    <p:nvPicPr>
                      <p:cNvPr id="62" name="圖片 61">
                        <a:extLst>
                          <a:ext uri="{FF2B5EF4-FFF2-40B4-BE49-F238E27FC236}">
                            <a16:creationId xmlns:a16="http://schemas.microsoft.com/office/drawing/2014/main" id="{290E774B-2EEB-E668-31E6-F38D990BDFF4}"/>
                          </a:ext>
                        </a:extLst>
                      </p:cNvPr>
                      <p:cNvPicPr>
                        <a:picLocks noChangeAspect="1"/>
                      </p:cNvPicPr>
                      <p:nvPr/>
                    </p:nvPicPr>
                    <p:blipFill>
                      <a:blip r:embed="rId7"/>
                      <a:stretch>
                        <a:fillRect/>
                      </a:stretch>
                    </p:blipFill>
                    <p:spPr>
                      <a:xfrm>
                        <a:off x="3764642" y="5046874"/>
                        <a:ext cx="847928" cy="562110"/>
                      </a:xfrm>
                      <a:prstGeom prst="rect">
                        <a:avLst/>
                      </a:prstGeom>
                    </p:spPr>
                  </p:pic>
                  <p:sp>
                    <p:nvSpPr>
                      <p:cNvPr id="65" name="文字方塊 64">
                        <a:extLst>
                          <a:ext uri="{FF2B5EF4-FFF2-40B4-BE49-F238E27FC236}">
                            <a16:creationId xmlns:a16="http://schemas.microsoft.com/office/drawing/2014/main" id="{A4C2541C-CC9B-428D-B592-01D9410E6457}"/>
                          </a:ext>
                        </a:extLst>
                      </p:cNvPr>
                      <p:cNvSpPr txBox="1"/>
                      <p:nvPr/>
                    </p:nvSpPr>
                    <p:spPr>
                      <a:xfrm>
                        <a:off x="3745190" y="5497833"/>
                        <a:ext cx="822020" cy="276999"/>
                      </a:xfrm>
                      <a:prstGeom prst="rect">
                        <a:avLst/>
                      </a:prstGeom>
                      <a:noFill/>
                    </p:spPr>
                    <p:txBody>
                      <a:bodyPr wrap="none" rtlCol="0">
                        <a:spAutoFit/>
                      </a:bodyPr>
                      <a:lstStyle/>
                      <a:p>
                        <a:r>
                          <a:rPr kumimoji="1" lang="en-US" altLang="zh-TW" sz="1200" dirty="0"/>
                          <a:t>Testing set</a:t>
                        </a:r>
                        <a:endParaRPr kumimoji="1" lang="zh-TW" altLang="en-US" sz="1200" dirty="0"/>
                      </a:p>
                    </p:txBody>
                  </p:sp>
                </p:grpSp>
              </p:grpSp>
            </p:grpSp>
            <p:cxnSp>
              <p:nvCxnSpPr>
                <p:cNvPr id="67" name="直線箭頭接點 66">
                  <a:extLst>
                    <a:ext uri="{FF2B5EF4-FFF2-40B4-BE49-F238E27FC236}">
                      <a16:creationId xmlns:a16="http://schemas.microsoft.com/office/drawing/2014/main" id="{289AC611-0058-EC52-DA6F-E374E0001037}"/>
                    </a:ext>
                  </a:extLst>
                </p:cNvPr>
                <p:cNvCxnSpPr>
                  <a:cxnSpLocks/>
                </p:cNvCxnSpPr>
                <p:nvPr/>
              </p:nvCxnSpPr>
              <p:spPr>
                <a:xfrm>
                  <a:off x="4584705" y="5359721"/>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2A8F7EA6-820E-6693-64E3-00DD59194639}"/>
                    </a:ext>
                  </a:extLst>
                </p:cNvPr>
                <p:cNvCxnSpPr>
                  <a:cxnSpLocks/>
                </p:cNvCxnSpPr>
                <p:nvPr/>
              </p:nvCxnSpPr>
              <p:spPr>
                <a:xfrm>
                  <a:off x="4865040" y="3045488"/>
                  <a:ext cx="514944"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82465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4" name="Group 44">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6" name="Picture 45">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9" name="Picture 48">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0" name="Straight Connector 50">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3" name="Rectangle 52">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56" name="Picture 55">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7" name="Rectangle 56">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8" name="Picture 57">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9" name="Picture 58">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4235F23D-3BEB-3654-D5B6-1E59CA8A8946}"/>
              </a:ext>
            </a:extLst>
          </p:cNvPr>
          <p:cNvSpPr>
            <a:spLocks noGrp="1"/>
          </p:cNvSpPr>
          <p:nvPr>
            <p:ph type="title" idx="4294967295"/>
          </p:nvPr>
        </p:nvSpPr>
        <p:spPr>
          <a:xfrm>
            <a:off x="4626508" y="982132"/>
            <a:ext cx="6270090" cy="1303867"/>
          </a:xfrm>
          <a:prstGeom prst="rect">
            <a:avLst/>
          </a:prstGeom>
        </p:spPr>
        <p:txBody>
          <a:bodyPr vert="horz" lIns="91440" tIns="45720" rIns="91440" bIns="45720" rtlCol="0" anchor="ctr">
            <a:normAutofit/>
          </a:bodyPr>
          <a:lstStyle/>
          <a:p>
            <a:r>
              <a:rPr lang="en-US" altLang="zh-TW" sz="4100"/>
              <a:t>Introduction and Background</a:t>
            </a:r>
            <a:endParaRPr lang="en-US" altLang="zh-TW" sz="4100" dirty="0"/>
          </a:p>
        </p:txBody>
      </p:sp>
      <p:sp>
        <p:nvSpPr>
          <p:cNvPr id="61" name="Rectangle 60">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lasses on top of a book">
            <a:extLst>
              <a:ext uri="{FF2B5EF4-FFF2-40B4-BE49-F238E27FC236}">
                <a16:creationId xmlns:a16="http://schemas.microsoft.com/office/drawing/2014/main" id="{0D5845A2-0CD7-7D56-DAD9-CE2920CEE6CD}"/>
              </a:ext>
            </a:extLst>
          </p:cNvPr>
          <p:cNvPicPr>
            <a:picLocks noChangeAspect="1"/>
          </p:cNvPicPr>
          <p:nvPr/>
        </p:nvPicPr>
        <p:blipFill rotWithShape="1">
          <a:blip r:embed="rId6"/>
          <a:srcRect l="16983" r="41231" b="-3"/>
          <a:stretch/>
        </p:blipFill>
        <p:spPr>
          <a:xfrm>
            <a:off x="1412683" y="1410208"/>
            <a:ext cx="2433793" cy="3858780"/>
          </a:xfrm>
          <a:prstGeom prst="rect">
            <a:avLst/>
          </a:prstGeom>
        </p:spPr>
      </p:pic>
      <p:cxnSp>
        <p:nvCxnSpPr>
          <p:cNvPr id="63" name="Straight Connector 62">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53901" y="5969000"/>
            <a:ext cx="542697" cy="279400"/>
          </a:xfrm>
        </p:spPr>
        <p:txBody>
          <a:bodyPr vert="horz" lIns="91440" tIns="45720" rIns="91440" bIns="45720" rtlCol="0" anchor="ctr">
            <a:normAutofit/>
          </a:bodyPr>
          <a:lstStyle/>
          <a:p>
            <a:pPr>
              <a:spcAft>
                <a:spcPts val="600"/>
              </a:spcAft>
              <a:defRPr/>
            </a:pPr>
            <a:fld id="{5075537C-CA84-1446-933C-8E9D027F9201}" type="slidenum">
              <a:rPr lang="en-US" smtClean="0"/>
              <a:pPr>
                <a:spcAft>
                  <a:spcPts val="600"/>
                </a:spcAft>
                <a:defRPr/>
              </a:pPr>
              <a:t>3</a:t>
            </a:fld>
            <a:endParaRPr lang="en-US"/>
          </a:p>
        </p:txBody>
      </p:sp>
      <p:graphicFrame>
        <p:nvGraphicFramePr>
          <p:cNvPr id="10" name="內容版面配置區 5">
            <a:extLst>
              <a:ext uri="{FF2B5EF4-FFF2-40B4-BE49-F238E27FC236}">
                <a16:creationId xmlns:a16="http://schemas.microsoft.com/office/drawing/2014/main" id="{E773A3F5-9B8B-3E8F-67FC-5CCCC53CB774}"/>
              </a:ext>
            </a:extLst>
          </p:cNvPr>
          <p:cNvGraphicFramePr>
            <a:graphicFrameLocks noGrp="1"/>
          </p:cNvGraphicFramePr>
          <p:nvPr>
            <p:ph idx="4294967295"/>
            <p:extLst>
              <p:ext uri="{D42A27DB-BD31-4B8C-83A1-F6EECF244321}">
                <p14:modId xmlns:p14="http://schemas.microsoft.com/office/powerpoint/2010/main" val="3773157741"/>
              </p:ext>
            </p:extLst>
          </p:nvPr>
        </p:nvGraphicFramePr>
        <p:xfrm>
          <a:off x="4636482" y="2556932"/>
          <a:ext cx="6260114" cy="33189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32350" y="584901"/>
            <a:ext cx="10196512" cy="1100138"/>
          </a:xfrm>
          <a:prstGeom prst="rect">
            <a:avLst/>
          </a:prstGeom>
        </p:spPr>
        <p:txBody>
          <a:bodyPr>
            <a:normAutofit/>
          </a:bodyPr>
          <a:lstStyle/>
          <a:p>
            <a:pPr algn="ctr">
              <a:lnSpc>
                <a:spcPct val="90000"/>
              </a:lnSpc>
            </a:pPr>
            <a:r>
              <a:rPr lang="en-US" altLang="zh-TW" sz="2000" dirty="0">
                <a:latin typeface="Abadi"/>
              </a:rPr>
              <a:t>Pipeline of KNN-based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3868814032"/>
              </p:ext>
            </p:extLst>
          </p:nvPr>
        </p:nvGraphicFramePr>
        <p:xfrm>
          <a:off x="1077961" y="1223158"/>
          <a:ext cx="10429942" cy="4821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5776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28242" y="882919"/>
            <a:ext cx="7150272" cy="400110"/>
          </a:xfrm>
          <a:prstGeom prst="rect">
            <a:avLst/>
          </a:prstGeom>
          <a:noFill/>
        </p:spPr>
        <p:txBody>
          <a:bodyPr wrap="square">
            <a:spAutoFit/>
          </a:bodyPr>
          <a:lstStyle/>
          <a:p>
            <a:pPr algn="ctr"/>
            <a:r>
              <a:rPr lang="en-US" altLang="zh-TW" sz="2000" dirty="0">
                <a:latin typeface="Abadi"/>
              </a:rPr>
              <a:t>Flowchart of NMF-based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群組 95">
            <a:extLst>
              <a:ext uri="{FF2B5EF4-FFF2-40B4-BE49-F238E27FC236}">
                <a16:creationId xmlns:a16="http://schemas.microsoft.com/office/drawing/2014/main" id="{FA64EAD8-2E1D-5EF2-674E-8A6E00874596}"/>
              </a:ext>
            </a:extLst>
          </p:cNvPr>
          <p:cNvGrpSpPr/>
          <p:nvPr/>
        </p:nvGrpSpPr>
        <p:grpSpPr>
          <a:xfrm>
            <a:off x="1151433" y="1584439"/>
            <a:ext cx="9860781" cy="4058476"/>
            <a:chOff x="519860" y="1983641"/>
            <a:chExt cx="9860781" cy="4058476"/>
          </a:xfrm>
        </p:grpSpPr>
        <p:grpSp>
          <p:nvGrpSpPr>
            <p:cNvPr id="91" name="群組 90">
              <a:extLst>
                <a:ext uri="{FF2B5EF4-FFF2-40B4-BE49-F238E27FC236}">
                  <a16:creationId xmlns:a16="http://schemas.microsoft.com/office/drawing/2014/main" id="{B3233B9E-9A63-CDC7-5D8D-D796C034698A}"/>
                </a:ext>
              </a:extLst>
            </p:cNvPr>
            <p:cNvGrpSpPr/>
            <p:nvPr/>
          </p:nvGrpSpPr>
          <p:grpSpPr>
            <a:xfrm>
              <a:off x="5389189" y="1983641"/>
              <a:ext cx="4991452" cy="4058476"/>
              <a:chOff x="5389189" y="1983641"/>
              <a:chExt cx="4991452" cy="4058476"/>
            </a:xfrm>
          </p:grpSpPr>
          <p:sp>
            <p:nvSpPr>
              <p:cNvPr id="55" name="圓角矩形 54">
                <a:extLst>
                  <a:ext uri="{FF2B5EF4-FFF2-40B4-BE49-F238E27FC236}">
                    <a16:creationId xmlns:a16="http://schemas.microsoft.com/office/drawing/2014/main" id="{69F793CB-DFCA-951E-099F-6E8BF7872B10}"/>
                  </a:ext>
                </a:extLst>
              </p:cNvPr>
              <p:cNvSpPr/>
              <p:nvPr/>
            </p:nvSpPr>
            <p:spPr>
              <a:xfrm>
                <a:off x="5389189" y="2268188"/>
                <a:ext cx="4991452" cy="37739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100" dirty="0">
                  <a:solidFill>
                    <a:schemeClr val="tx1"/>
                  </a:solidFill>
                </a:endParaRPr>
              </a:p>
            </p:txBody>
          </p:sp>
          <p:sp>
            <p:nvSpPr>
              <p:cNvPr id="46" name="文字方塊 45">
                <a:extLst>
                  <a:ext uri="{FF2B5EF4-FFF2-40B4-BE49-F238E27FC236}">
                    <a16:creationId xmlns:a16="http://schemas.microsoft.com/office/drawing/2014/main" id="{02903C21-3DEA-29E2-7CFF-A9996FB1739E}"/>
                  </a:ext>
                </a:extLst>
              </p:cNvPr>
              <p:cNvSpPr txBox="1"/>
              <p:nvPr/>
            </p:nvSpPr>
            <p:spPr>
              <a:xfrm>
                <a:off x="6520752" y="1983641"/>
                <a:ext cx="2755918" cy="276999"/>
              </a:xfrm>
              <a:prstGeom prst="rect">
                <a:avLst/>
              </a:prstGeom>
              <a:noFill/>
            </p:spPr>
            <p:txBody>
              <a:bodyPr wrap="square">
                <a:spAutoFit/>
              </a:bodyPr>
              <a:lstStyle/>
              <a:p>
                <a:r>
                  <a:rPr lang="en" altLang="zh-TW" sz="1200" dirty="0"/>
                  <a:t>Perform KNN-based collaborative filtering</a:t>
                </a:r>
              </a:p>
            </p:txBody>
          </p:sp>
          <p:grpSp>
            <p:nvGrpSpPr>
              <p:cNvPr id="90" name="群組 89">
                <a:extLst>
                  <a:ext uri="{FF2B5EF4-FFF2-40B4-BE49-F238E27FC236}">
                    <a16:creationId xmlns:a16="http://schemas.microsoft.com/office/drawing/2014/main" id="{8A2A9A86-964F-AAEB-5560-D4D0EBD64886}"/>
                  </a:ext>
                </a:extLst>
              </p:cNvPr>
              <p:cNvGrpSpPr/>
              <p:nvPr/>
            </p:nvGrpSpPr>
            <p:grpSpPr>
              <a:xfrm>
                <a:off x="5739433" y="2539001"/>
                <a:ext cx="4620182" cy="3261959"/>
                <a:chOff x="5739433" y="2539001"/>
                <a:chExt cx="4620182" cy="3261959"/>
              </a:xfrm>
            </p:grpSpPr>
            <p:sp>
              <p:nvSpPr>
                <p:cNvPr id="34" name="圓角矩形 33">
                  <a:extLst>
                    <a:ext uri="{FF2B5EF4-FFF2-40B4-BE49-F238E27FC236}">
                      <a16:creationId xmlns:a16="http://schemas.microsoft.com/office/drawing/2014/main" id="{EB7A6C2E-601C-F8D2-A52D-48FDB7A6B0C7}"/>
                    </a:ext>
                  </a:extLst>
                </p:cNvPr>
                <p:cNvSpPr/>
                <p:nvPr/>
              </p:nvSpPr>
              <p:spPr>
                <a:xfrm>
                  <a:off x="7898711" y="4948166"/>
                  <a:ext cx="1348230" cy="8527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Measure the prediction accuracy</a:t>
                  </a:r>
                  <a:endParaRPr kumimoji="1" lang="zh-TW" altLang="en-US" sz="1200" dirty="0">
                    <a:solidFill>
                      <a:schemeClr val="tx1"/>
                    </a:solidFill>
                  </a:endParaRPr>
                </a:p>
              </p:txBody>
            </p:sp>
            <p:cxnSp>
              <p:nvCxnSpPr>
                <p:cNvPr id="177" name="直線箭頭接點 176">
                  <a:extLst>
                    <a:ext uri="{FF2B5EF4-FFF2-40B4-BE49-F238E27FC236}">
                      <a16:creationId xmlns:a16="http://schemas.microsoft.com/office/drawing/2014/main" id="{8A33B69D-E480-12B4-959E-4EC78314E04C}"/>
                    </a:ext>
                  </a:extLst>
                </p:cNvPr>
                <p:cNvCxnSpPr>
                  <a:cxnSpLocks/>
                  <a:stCxn id="35" idx="3"/>
                  <a:endCxn id="34" idx="1"/>
                </p:cNvCxnSpPr>
                <p:nvPr/>
              </p:nvCxnSpPr>
              <p:spPr>
                <a:xfrm>
                  <a:off x="7099755" y="5363861"/>
                  <a:ext cx="798956" cy="1070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9" name="群組 88">
                  <a:extLst>
                    <a:ext uri="{FF2B5EF4-FFF2-40B4-BE49-F238E27FC236}">
                      <a16:creationId xmlns:a16="http://schemas.microsoft.com/office/drawing/2014/main" id="{B909963B-A293-34EC-0B05-A825158E3420}"/>
                    </a:ext>
                  </a:extLst>
                </p:cNvPr>
                <p:cNvGrpSpPr/>
                <p:nvPr/>
              </p:nvGrpSpPr>
              <p:grpSpPr>
                <a:xfrm>
                  <a:off x="5739433" y="2539001"/>
                  <a:ext cx="4620182" cy="3252422"/>
                  <a:chOff x="5739433" y="2539001"/>
                  <a:chExt cx="4620182" cy="3252422"/>
                </a:xfrm>
              </p:grpSpPr>
              <p:sp>
                <p:nvSpPr>
                  <p:cNvPr id="35" name="圓角矩形 34">
                    <a:extLst>
                      <a:ext uri="{FF2B5EF4-FFF2-40B4-BE49-F238E27FC236}">
                        <a16:creationId xmlns:a16="http://schemas.microsoft.com/office/drawing/2014/main" id="{0EC29B35-9281-26BC-0B43-A0518398C512}"/>
                      </a:ext>
                    </a:extLst>
                  </p:cNvPr>
                  <p:cNvSpPr/>
                  <p:nvPr/>
                </p:nvSpPr>
                <p:spPr>
                  <a:xfrm>
                    <a:off x="5746238" y="4936299"/>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5744439" y="374460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Train the model NMF()</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6428000" y="459972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8" name="群組 87">
                    <a:extLst>
                      <a:ext uri="{FF2B5EF4-FFF2-40B4-BE49-F238E27FC236}">
                        <a16:creationId xmlns:a16="http://schemas.microsoft.com/office/drawing/2014/main" id="{19F4CCBB-49A6-7BE5-F0F3-3D13D414C168}"/>
                      </a:ext>
                    </a:extLst>
                  </p:cNvPr>
                  <p:cNvGrpSpPr/>
                  <p:nvPr/>
                </p:nvGrpSpPr>
                <p:grpSpPr>
                  <a:xfrm>
                    <a:off x="5739433" y="2539001"/>
                    <a:ext cx="4620182" cy="995287"/>
                    <a:chOff x="5739433" y="2539001"/>
                    <a:chExt cx="4620182" cy="995287"/>
                  </a:xfrm>
                </p:grpSpPr>
                <p:sp>
                  <p:nvSpPr>
                    <p:cNvPr id="19" name="圓角矩形 18">
                      <a:extLst>
                        <a:ext uri="{FF2B5EF4-FFF2-40B4-BE49-F238E27FC236}">
                          <a16:creationId xmlns:a16="http://schemas.microsoft.com/office/drawing/2014/main" id="{927DCAC6-46D5-8B17-30D8-FE1542111892}"/>
                        </a:ext>
                      </a:extLst>
                    </p:cNvPr>
                    <p:cNvSpPr/>
                    <p:nvPr/>
                  </p:nvSpPr>
                  <p:spPr>
                    <a:xfrm>
                      <a:off x="7118380" y="2539001"/>
                      <a:ext cx="3241235" cy="9952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200" dirty="0">
                          <a:solidFill>
                            <a:schemeClr val="tx1"/>
                          </a:solidFill>
                        </a:rPr>
                        <a:t>NMF(verbose=True, </a:t>
                      </a:r>
                    </a:p>
                    <a:p>
                      <a:r>
                        <a:rPr kumimoji="1" lang="en-US" altLang="zh-TW" sz="1200" dirty="0">
                          <a:solidFill>
                            <a:schemeClr val="tx1"/>
                          </a:solidFill>
                        </a:rPr>
                        <a:t>          </a:t>
                      </a:r>
                      <a:r>
                        <a:rPr kumimoji="1" lang="en-US" altLang="zh-TW" sz="1200" dirty="0" err="1">
                          <a:solidFill>
                            <a:schemeClr val="tx1"/>
                          </a:solidFill>
                        </a:rPr>
                        <a:t>random_state</a:t>
                      </a:r>
                      <a:r>
                        <a:rPr kumimoji="1" lang="en-US" altLang="zh-TW" sz="1200" dirty="0">
                          <a:solidFill>
                            <a:schemeClr val="tx1"/>
                          </a:solidFill>
                        </a:rPr>
                        <a:t>=123, </a:t>
                      </a:r>
                    </a:p>
                    <a:p>
                      <a:r>
                        <a:rPr kumimoji="1" lang="en-US" altLang="zh-TW" sz="1200" dirty="0">
                          <a:solidFill>
                            <a:schemeClr val="tx1"/>
                          </a:solidFill>
                        </a:rPr>
                        <a:t>          </a:t>
                      </a:r>
                      <a:r>
                        <a:rPr kumimoji="1" lang="en-US" altLang="zh-TW" sz="1200" dirty="0" err="1">
                          <a:solidFill>
                            <a:schemeClr val="tx1"/>
                          </a:solidFill>
                        </a:rPr>
                        <a:t>init_low</a:t>
                      </a:r>
                      <a:r>
                        <a:rPr kumimoji="1" lang="en-US" altLang="zh-TW" sz="1200" dirty="0">
                          <a:solidFill>
                            <a:schemeClr val="tx1"/>
                          </a:solidFill>
                        </a:rPr>
                        <a:t>=0.5, </a:t>
                      </a:r>
                    </a:p>
                    <a:p>
                      <a:r>
                        <a:rPr kumimoji="1" lang="en-US" altLang="zh-TW" sz="1200" dirty="0">
                          <a:solidFill>
                            <a:schemeClr val="tx1"/>
                          </a:solidFill>
                        </a:rPr>
                        <a:t>          </a:t>
                      </a:r>
                      <a:r>
                        <a:rPr kumimoji="1" lang="en-US" altLang="zh-TW" sz="1200" dirty="0" err="1">
                          <a:solidFill>
                            <a:schemeClr val="tx1"/>
                          </a:solidFill>
                        </a:rPr>
                        <a:t>init_high</a:t>
                      </a:r>
                      <a:r>
                        <a:rPr kumimoji="1" lang="en-US" altLang="zh-TW" sz="1200" dirty="0">
                          <a:solidFill>
                            <a:schemeClr val="tx1"/>
                          </a:solidFill>
                        </a:rPr>
                        <a:t> = 5.0, </a:t>
                      </a:r>
                    </a:p>
                    <a:p>
                      <a:r>
                        <a:rPr kumimoji="1" lang="en-US" altLang="zh-TW" sz="1200" dirty="0">
                          <a:solidFill>
                            <a:schemeClr val="tx1"/>
                          </a:solidFill>
                        </a:rPr>
                        <a:t>          </a:t>
                      </a:r>
                      <a:r>
                        <a:rPr kumimoji="1" lang="en-US" altLang="zh-TW" sz="1200" dirty="0" err="1">
                          <a:solidFill>
                            <a:schemeClr val="tx1"/>
                          </a:solidFill>
                        </a:rPr>
                        <a:t>n_factors</a:t>
                      </a:r>
                      <a:r>
                        <a:rPr kumimoji="1" lang="en-US" altLang="zh-TW" sz="1200" dirty="0">
                          <a:solidFill>
                            <a:schemeClr val="tx1"/>
                          </a:solidFill>
                        </a:rPr>
                        <a:t>=32) </a:t>
                      </a:r>
                      <a:endParaRPr kumimoji="1" lang="zh-TW" altLang="en-US" sz="1200" dirty="0">
                        <a:solidFill>
                          <a:schemeClr val="tx1"/>
                        </a:solidFill>
                      </a:endParaRPr>
                    </a:p>
                  </p:txBody>
                </p:sp>
                <p:sp>
                  <p:nvSpPr>
                    <p:cNvPr id="68" name="圓角矩形 67">
                      <a:extLst>
                        <a:ext uri="{FF2B5EF4-FFF2-40B4-BE49-F238E27FC236}">
                          <a16:creationId xmlns:a16="http://schemas.microsoft.com/office/drawing/2014/main" id="{A32897E1-B287-3644-E743-B8E98A8E28F2}"/>
                        </a:ext>
                      </a:extLst>
                    </p:cNvPr>
                    <p:cNvSpPr/>
                    <p:nvPr/>
                  </p:nvSpPr>
                  <p:spPr>
                    <a:xfrm>
                      <a:off x="5739433" y="253906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the model NMF ()</a:t>
                      </a:r>
                      <a:endParaRPr kumimoji="1" lang="zh-TW" altLang="en-US" sz="1200" dirty="0">
                        <a:solidFill>
                          <a:schemeClr val="tx1"/>
                        </a:solidFill>
                      </a:endParaRPr>
                    </a:p>
                  </p:txBody>
                </p:sp>
              </p:gr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6405738" y="3396516"/>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5" name="群組 94">
              <a:extLst>
                <a:ext uri="{FF2B5EF4-FFF2-40B4-BE49-F238E27FC236}">
                  <a16:creationId xmlns:a16="http://schemas.microsoft.com/office/drawing/2014/main" id="{6978AB3B-A187-D2F4-4070-FDD730505581}"/>
                </a:ext>
              </a:extLst>
            </p:cNvPr>
            <p:cNvGrpSpPr/>
            <p:nvPr/>
          </p:nvGrpSpPr>
          <p:grpSpPr>
            <a:xfrm>
              <a:off x="519860" y="2539001"/>
              <a:ext cx="5246050" cy="3501024"/>
              <a:chOff x="519860" y="2539001"/>
              <a:chExt cx="5246050" cy="3501024"/>
            </a:xfrm>
          </p:grpSpPr>
          <p:grpSp>
            <p:nvGrpSpPr>
              <p:cNvPr id="82" name="群組 81">
                <a:extLst>
                  <a:ext uri="{FF2B5EF4-FFF2-40B4-BE49-F238E27FC236}">
                    <a16:creationId xmlns:a16="http://schemas.microsoft.com/office/drawing/2014/main" id="{EBFBDC5B-44AD-3A3C-3246-2F359910FF13}"/>
                  </a:ext>
                </a:extLst>
              </p:cNvPr>
              <p:cNvGrpSpPr/>
              <p:nvPr/>
            </p:nvGrpSpPr>
            <p:grpSpPr>
              <a:xfrm>
                <a:off x="1679513" y="2539001"/>
                <a:ext cx="1825191" cy="855124"/>
                <a:chOff x="1679513" y="2539001"/>
                <a:chExt cx="1825191" cy="855124"/>
              </a:xfrm>
            </p:grpSpPr>
            <p:sp>
              <p:nvSpPr>
                <p:cNvPr id="23" name="圓角矩形 22">
                  <a:extLst>
                    <a:ext uri="{FF2B5EF4-FFF2-40B4-BE49-F238E27FC236}">
                      <a16:creationId xmlns:a16="http://schemas.microsoft.com/office/drawing/2014/main" id="{6EF8EB50-6CA3-718D-C1A5-A14BFF0F0BC0}"/>
                    </a:ext>
                  </a:extLst>
                </p:cNvPr>
                <p:cNvSpPr/>
                <p:nvPr/>
              </p:nvSpPr>
              <p:spPr>
                <a:xfrm>
                  <a:off x="1679513" y="253900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to sparse matrix</a:t>
                  </a:r>
                  <a:endParaRPr kumimoji="1" lang="zh-TW" altLang="en-US" sz="1200" dirty="0">
                    <a:solidFill>
                      <a:schemeClr val="tx1"/>
                    </a:solidFill>
                  </a:endParaRPr>
                </a:p>
              </p:txBody>
            </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3046638" y="3045488"/>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0921DDC5-8168-6BFA-E642-D92879E3DF35}"/>
                  </a:ext>
                </a:extLst>
              </p:cNvPr>
              <p:cNvGrpSpPr/>
              <p:nvPr/>
            </p:nvGrpSpPr>
            <p:grpSpPr>
              <a:xfrm>
                <a:off x="519860" y="3408484"/>
                <a:ext cx="2381280" cy="2149093"/>
                <a:chOff x="519860" y="3408484"/>
                <a:chExt cx="2381280" cy="2149093"/>
              </a:xfrm>
            </p:grpSpPr>
            <p:grpSp>
              <p:nvGrpSpPr>
                <p:cNvPr id="81" name="群組 80">
                  <a:extLst>
                    <a:ext uri="{FF2B5EF4-FFF2-40B4-BE49-F238E27FC236}">
                      <a16:creationId xmlns:a16="http://schemas.microsoft.com/office/drawing/2014/main" id="{CC4D744D-6BB5-3F3E-146F-5D2994EFD450}"/>
                    </a:ext>
                  </a:extLst>
                </p:cNvPr>
                <p:cNvGrpSpPr/>
                <p:nvPr/>
              </p:nvGrpSpPr>
              <p:grpSpPr>
                <a:xfrm>
                  <a:off x="519860" y="3408484"/>
                  <a:ext cx="2232399" cy="1067367"/>
                  <a:chOff x="519860" y="3408484"/>
                  <a:chExt cx="2232399" cy="1067367"/>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319" y="3620727"/>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519860" y="3816676"/>
                    <a:ext cx="1610102" cy="461665"/>
                  </a:xfrm>
                  <a:prstGeom prst="rect">
                    <a:avLst/>
                  </a:prstGeom>
                  <a:noFill/>
                </p:spPr>
                <p:txBody>
                  <a:bodyPr wrap="square" rtlCol="0">
                    <a:spAutoFit/>
                  </a:bodyPr>
                  <a:lstStyle/>
                  <a:p>
                    <a:r>
                      <a:rPr kumimoji="1" lang="en-US" altLang="zh-TW" sz="1200" dirty="0" err="1"/>
                      <a:t>Dataframe</a:t>
                    </a:r>
                    <a:r>
                      <a:rPr kumimoji="1" lang="en-US" altLang="zh-TW" sz="1200" dirty="0"/>
                      <a:t> of user-item interaction matrix </a:t>
                    </a:r>
                  </a:p>
                </p:txBody>
              </p:sp>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335933" y="3408484"/>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群組 78">
                  <a:extLst>
                    <a:ext uri="{FF2B5EF4-FFF2-40B4-BE49-F238E27FC236}">
                      <a16:creationId xmlns:a16="http://schemas.microsoft.com/office/drawing/2014/main" id="{07A9BFA7-7FEA-1616-F3E8-E4B2B8CCBAA2}"/>
                    </a:ext>
                  </a:extLst>
                </p:cNvPr>
                <p:cNvGrpSpPr/>
                <p:nvPr/>
              </p:nvGrpSpPr>
              <p:grpSpPr>
                <a:xfrm>
                  <a:off x="548213" y="4394175"/>
                  <a:ext cx="2352927" cy="1163402"/>
                  <a:chOff x="548213" y="4394175"/>
                  <a:chExt cx="2352927" cy="1163402"/>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548213" y="4862342"/>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1534015" y="4702453"/>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311513" y="4394175"/>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075949" y="5153399"/>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7" name="群組 86">
                <a:extLst>
                  <a:ext uri="{FF2B5EF4-FFF2-40B4-BE49-F238E27FC236}">
                    <a16:creationId xmlns:a16="http://schemas.microsoft.com/office/drawing/2014/main" id="{7DA58B22-A2F7-CBA4-3F6C-847B05E0B37E}"/>
                  </a:ext>
                </a:extLst>
              </p:cNvPr>
              <p:cNvGrpSpPr/>
              <p:nvPr/>
            </p:nvGrpSpPr>
            <p:grpSpPr>
              <a:xfrm>
                <a:off x="3497915" y="2553360"/>
                <a:ext cx="2267995" cy="3486665"/>
                <a:chOff x="3497915" y="2553360"/>
                <a:chExt cx="2267995" cy="3486665"/>
              </a:xfrm>
            </p:grpSpPr>
            <p:cxnSp>
              <p:nvCxnSpPr>
                <p:cNvPr id="197" name="直線箭頭接點 196">
                  <a:extLst>
                    <a:ext uri="{FF2B5EF4-FFF2-40B4-BE49-F238E27FC236}">
                      <a16:creationId xmlns:a16="http://schemas.microsoft.com/office/drawing/2014/main" id="{FF99BB47-B57F-72F3-1AAE-05B95DC6A25B}"/>
                    </a:ext>
                  </a:extLst>
                </p:cNvPr>
                <p:cNvCxnSpPr>
                  <a:cxnSpLocks/>
                  <a:stCxn id="40" idx="3"/>
                  <a:endCxn id="42" idx="1"/>
                </p:cNvCxnSpPr>
                <p:nvPr/>
              </p:nvCxnSpPr>
              <p:spPr>
                <a:xfrm>
                  <a:off x="4563234" y="4157322"/>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a:extLst>
                    <a:ext uri="{FF2B5EF4-FFF2-40B4-BE49-F238E27FC236}">
                      <a16:creationId xmlns:a16="http://schemas.microsoft.com/office/drawing/2014/main" id="{77286771-15B4-C6CD-C660-89029E160E4F}"/>
                    </a:ext>
                  </a:extLst>
                </p:cNvPr>
                <p:cNvGrpSpPr/>
                <p:nvPr/>
              </p:nvGrpSpPr>
              <p:grpSpPr>
                <a:xfrm>
                  <a:off x="3497915" y="2553360"/>
                  <a:ext cx="1370916" cy="3486665"/>
                  <a:chOff x="3497915" y="2553360"/>
                  <a:chExt cx="1370916" cy="3486665"/>
                </a:xfrm>
              </p:grpSpPr>
              <p:sp>
                <p:nvSpPr>
                  <p:cNvPr id="25" name="圓角矩形 24">
                    <a:extLst>
                      <a:ext uri="{FF2B5EF4-FFF2-40B4-BE49-F238E27FC236}">
                        <a16:creationId xmlns:a16="http://schemas.microsoft.com/office/drawing/2014/main" id="{83EB0726-FF46-54B4-7CFE-59560D1D4138}"/>
                      </a:ext>
                    </a:extLst>
                  </p:cNvPr>
                  <p:cNvSpPr/>
                  <p:nvPr/>
                </p:nvSpPr>
                <p:spPr>
                  <a:xfrm>
                    <a:off x="3497915" y="2553360"/>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Split the dataset</a:t>
                    </a:r>
                    <a:endParaRPr kumimoji="1" lang="zh-TW" altLang="en-US" sz="1200" dirty="0">
                      <a:solidFill>
                        <a:schemeClr val="tx1"/>
                      </a:solidFill>
                    </a:endParaRPr>
                  </a:p>
                </p:txBody>
              </p: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203079" y="344529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a:extLst>
                      <a:ext uri="{FF2B5EF4-FFF2-40B4-BE49-F238E27FC236}">
                        <a16:creationId xmlns:a16="http://schemas.microsoft.com/office/drawing/2014/main" id="{F256D505-CD9B-4FFF-7E43-69BA44EECC93}"/>
                      </a:ext>
                    </a:extLst>
                  </p:cNvPr>
                  <p:cNvGrpSpPr/>
                  <p:nvPr/>
                </p:nvGrpSpPr>
                <p:grpSpPr>
                  <a:xfrm>
                    <a:off x="3501706" y="3795894"/>
                    <a:ext cx="1367125" cy="2244131"/>
                    <a:chOff x="3501706" y="3795894"/>
                    <a:chExt cx="1367125" cy="2244131"/>
                  </a:xfrm>
                </p:grpSpPr>
                <p:sp>
                  <p:nvSpPr>
                    <p:cNvPr id="48" name="圓角矩形 47">
                      <a:extLst>
                        <a:ext uri="{FF2B5EF4-FFF2-40B4-BE49-F238E27FC236}">
                          <a16:creationId xmlns:a16="http://schemas.microsoft.com/office/drawing/2014/main" id="{E60B7B15-44B7-F190-D7E5-7A7A9D610F53}"/>
                        </a:ext>
                      </a:extLst>
                    </p:cNvPr>
                    <p:cNvSpPr/>
                    <p:nvPr/>
                  </p:nvSpPr>
                  <p:spPr>
                    <a:xfrm>
                      <a:off x="3501706" y="3795894"/>
                      <a:ext cx="1367125"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nvGrpSpPr>
                    <p:cNvPr id="83" name="群組 82">
                      <a:extLst>
                        <a:ext uri="{FF2B5EF4-FFF2-40B4-BE49-F238E27FC236}">
                          <a16:creationId xmlns:a16="http://schemas.microsoft.com/office/drawing/2014/main" id="{D9A4DB94-54DD-D7E8-D8FA-34E43D97A5A3}"/>
                        </a:ext>
                      </a:extLst>
                    </p:cNvPr>
                    <p:cNvGrpSpPr/>
                    <p:nvPr/>
                  </p:nvGrpSpPr>
                  <p:grpSpPr>
                    <a:xfrm>
                      <a:off x="3610340" y="3891822"/>
                      <a:ext cx="1194879" cy="730173"/>
                      <a:chOff x="3610340" y="3891822"/>
                      <a:chExt cx="1194879" cy="730173"/>
                    </a:xfrm>
                  </p:grpSpPr>
                  <p:pic>
                    <p:nvPicPr>
                      <p:cNvPr id="40" name="圖片 39">
                        <a:extLst>
                          <a:ext uri="{FF2B5EF4-FFF2-40B4-BE49-F238E27FC236}">
                            <a16:creationId xmlns:a16="http://schemas.microsoft.com/office/drawing/2014/main" id="{405902E7-DC79-A2C9-F075-D88446EB1DED}"/>
                          </a:ext>
                        </a:extLst>
                      </p:cNvPr>
                      <p:cNvPicPr>
                        <a:picLocks noChangeAspect="1"/>
                      </p:cNvPicPr>
                      <p:nvPr/>
                    </p:nvPicPr>
                    <p:blipFill>
                      <a:blip r:embed="rId6"/>
                      <a:stretch>
                        <a:fillRect/>
                      </a:stretch>
                    </p:blipFill>
                    <p:spPr>
                      <a:xfrm>
                        <a:off x="3747772" y="3891822"/>
                        <a:ext cx="815462" cy="530999"/>
                      </a:xfrm>
                      <a:prstGeom prst="rect">
                        <a:avLst/>
                      </a:prstGeom>
                    </p:spPr>
                  </p:pic>
                  <p:sp>
                    <p:nvSpPr>
                      <p:cNvPr id="61" name="文字方塊 60">
                        <a:extLst>
                          <a:ext uri="{FF2B5EF4-FFF2-40B4-BE49-F238E27FC236}">
                            <a16:creationId xmlns:a16="http://schemas.microsoft.com/office/drawing/2014/main" id="{5EFC815B-2422-7787-4E10-BDF55F1DCD57}"/>
                          </a:ext>
                        </a:extLst>
                      </p:cNvPr>
                      <p:cNvSpPr txBox="1"/>
                      <p:nvPr/>
                    </p:nvSpPr>
                    <p:spPr>
                      <a:xfrm>
                        <a:off x="3610340" y="4344996"/>
                        <a:ext cx="1194879" cy="276999"/>
                      </a:xfrm>
                      <a:prstGeom prst="rect">
                        <a:avLst/>
                      </a:prstGeom>
                      <a:noFill/>
                    </p:spPr>
                    <p:txBody>
                      <a:bodyPr wrap="none" rtlCol="0">
                        <a:spAutoFit/>
                      </a:bodyPr>
                      <a:lstStyle/>
                      <a:p>
                        <a:r>
                          <a:rPr kumimoji="1" lang="en-US" altLang="zh-TW" sz="1200" dirty="0"/>
                          <a:t>80% Training set</a:t>
                        </a:r>
                        <a:endParaRPr kumimoji="1" lang="zh-TW" altLang="en-US" sz="1200" dirty="0"/>
                      </a:p>
                    </p:txBody>
                  </p:sp>
                </p:grpSp>
                <p:grpSp>
                  <p:nvGrpSpPr>
                    <p:cNvPr id="84" name="群組 83">
                      <a:extLst>
                        <a:ext uri="{FF2B5EF4-FFF2-40B4-BE49-F238E27FC236}">
                          <a16:creationId xmlns:a16="http://schemas.microsoft.com/office/drawing/2014/main" id="{4AEF5FC4-D2AA-9A9E-A1DD-7AE03CE863F0}"/>
                        </a:ext>
                      </a:extLst>
                    </p:cNvPr>
                    <p:cNvGrpSpPr/>
                    <p:nvPr/>
                  </p:nvGrpSpPr>
                  <p:grpSpPr>
                    <a:xfrm>
                      <a:off x="3623535" y="5046874"/>
                      <a:ext cx="1131400" cy="743350"/>
                      <a:chOff x="3623535" y="5046874"/>
                      <a:chExt cx="1131400" cy="743350"/>
                    </a:xfrm>
                  </p:grpSpPr>
                  <p:pic>
                    <p:nvPicPr>
                      <p:cNvPr id="62" name="圖片 61">
                        <a:extLst>
                          <a:ext uri="{FF2B5EF4-FFF2-40B4-BE49-F238E27FC236}">
                            <a16:creationId xmlns:a16="http://schemas.microsoft.com/office/drawing/2014/main" id="{290E774B-2EEB-E668-31E6-F38D990BDFF4}"/>
                          </a:ext>
                        </a:extLst>
                      </p:cNvPr>
                      <p:cNvPicPr>
                        <a:picLocks noChangeAspect="1"/>
                      </p:cNvPicPr>
                      <p:nvPr/>
                    </p:nvPicPr>
                    <p:blipFill>
                      <a:blip r:embed="rId7"/>
                      <a:stretch>
                        <a:fillRect/>
                      </a:stretch>
                    </p:blipFill>
                    <p:spPr>
                      <a:xfrm>
                        <a:off x="3764642" y="5046874"/>
                        <a:ext cx="847928" cy="562110"/>
                      </a:xfrm>
                      <a:prstGeom prst="rect">
                        <a:avLst/>
                      </a:prstGeom>
                    </p:spPr>
                  </p:pic>
                  <p:sp>
                    <p:nvSpPr>
                      <p:cNvPr id="65" name="文字方塊 64">
                        <a:extLst>
                          <a:ext uri="{FF2B5EF4-FFF2-40B4-BE49-F238E27FC236}">
                            <a16:creationId xmlns:a16="http://schemas.microsoft.com/office/drawing/2014/main" id="{A4C2541C-CC9B-428D-B592-01D9410E6457}"/>
                          </a:ext>
                        </a:extLst>
                      </p:cNvPr>
                      <p:cNvSpPr txBox="1"/>
                      <p:nvPr/>
                    </p:nvSpPr>
                    <p:spPr>
                      <a:xfrm>
                        <a:off x="3623535" y="5513225"/>
                        <a:ext cx="1131400" cy="276999"/>
                      </a:xfrm>
                      <a:prstGeom prst="rect">
                        <a:avLst/>
                      </a:prstGeom>
                      <a:noFill/>
                    </p:spPr>
                    <p:txBody>
                      <a:bodyPr wrap="none" rtlCol="0">
                        <a:spAutoFit/>
                      </a:bodyPr>
                      <a:lstStyle/>
                      <a:p>
                        <a:r>
                          <a:rPr kumimoji="1" lang="en-US" altLang="zh-TW" sz="1200" dirty="0"/>
                          <a:t>20% Testing set</a:t>
                        </a:r>
                        <a:endParaRPr kumimoji="1" lang="zh-TW" altLang="en-US" sz="1200" dirty="0"/>
                      </a:p>
                    </p:txBody>
                  </p:sp>
                </p:grpSp>
              </p:grpSp>
            </p:grpSp>
            <p:cxnSp>
              <p:nvCxnSpPr>
                <p:cNvPr id="67" name="直線箭頭接點 66">
                  <a:extLst>
                    <a:ext uri="{FF2B5EF4-FFF2-40B4-BE49-F238E27FC236}">
                      <a16:creationId xmlns:a16="http://schemas.microsoft.com/office/drawing/2014/main" id="{289AC611-0058-EC52-DA6F-E374E0001037}"/>
                    </a:ext>
                  </a:extLst>
                </p:cNvPr>
                <p:cNvCxnSpPr>
                  <a:cxnSpLocks/>
                </p:cNvCxnSpPr>
                <p:nvPr/>
              </p:nvCxnSpPr>
              <p:spPr>
                <a:xfrm>
                  <a:off x="4584705" y="5359721"/>
                  <a:ext cx="1181205" cy="148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箭頭接點 72">
                  <a:extLst>
                    <a:ext uri="{FF2B5EF4-FFF2-40B4-BE49-F238E27FC236}">
                      <a16:creationId xmlns:a16="http://schemas.microsoft.com/office/drawing/2014/main" id="{2A8F7EA6-820E-6693-64E3-00DD59194639}"/>
                    </a:ext>
                  </a:extLst>
                </p:cNvPr>
                <p:cNvCxnSpPr>
                  <a:cxnSpLocks/>
                </p:cNvCxnSpPr>
                <p:nvPr/>
              </p:nvCxnSpPr>
              <p:spPr>
                <a:xfrm>
                  <a:off x="4865040" y="3045488"/>
                  <a:ext cx="514944"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83133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20475" y="858033"/>
            <a:ext cx="10196512" cy="1100138"/>
          </a:xfrm>
          <a:prstGeom prst="rect">
            <a:avLst/>
          </a:prstGeom>
        </p:spPr>
        <p:txBody>
          <a:bodyPr>
            <a:normAutofit/>
          </a:bodyPr>
          <a:lstStyle/>
          <a:p>
            <a:pPr algn="ctr">
              <a:lnSpc>
                <a:spcPct val="90000"/>
              </a:lnSpc>
            </a:pPr>
            <a:r>
              <a:rPr lang="en-US" altLang="zh-TW" sz="2000" dirty="0">
                <a:latin typeface="Abadi"/>
              </a:rPr>
              <a:t>Pipeline of NMF-based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3355196647"/>
              </p:ext>
            </p:extLst>
          </p:nvPr>
        </p:nvGraphicFramePr>
        <p:xfrm>
          <a:off x="1091678" y="1518785"/>
          <a:ext cx="10008644" cy="412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218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B82EC98-1245-4109-8A09-D456823D24AD}"/>
              </a:ext>
            </a:extLst>
          </p:cNvPr>
          <p:cNvSpPr txBox="1"/>
          <p:nvPr/>
        </p:nvSpPr>
        <p:spPr>
          <a:xfrm>
            <a:off x="2790173" y="893754"/>
            <a:ext cx="8016372" cy="400110"/>
          </a:xfrm>
          <a:prstGeom prst="rect">
            <a:avLst/>
          </a:prstGeom>
          <a:noFill/>
        </p:spPr>
        <p:txBody>
          <a:bodyPr wrap="square">
            <a:spAutoFit/>
          </a:bodyPr>
          <a:lstStyle/>
          <a:p>
            <a:pPr algn="ctr"/>
            <a:r>
              <a:rPr lang="en-US" altLang="zh-TW" sz="2000" dirty="0">
                <a:latin typeface="Abadi"/>
              </a:rPr>
              <a:t>Flowchart of Neural Network Embedding based recommender system</a:t>
            </a:r>
            <a:endParaRPr lang="zh-TW" altLang="en-US" sz="2000" dirty="0"/>
          </a:p>
        </p:txBody>
      </p:sp>
      <p:cxnSp>
        <p:nvCxnSpPr>
          <p:cNvPr id="118" name="肘形接點 117">
            <a:extLst>
              <a:ext uri="{FF2B5EF4-FFF2-40B4-BE49-F238E27FC236}">
                <a16:creationId xmlns:a16="http://schemas.microsoft.com/office/drawing/2014/main" id="{A1FB9DEB-548D-B751-8122-2AC6733EF8F6}"/>
              </a:ext>
            </a:extLst>
          </p:cNvPr>
          <p:cNvCxnSpPr>
            <a:cxnSpLocks/>
          </p:cNvCxnSpPr>
          <p:nvPr/>
        </p:nvCxnSpPr>
        <p:spPr>
          <a:xfrm flipV="1">
            <a:off x="15176387" y="5081440"/>
            <a:ext cx="1374066" cy="1145712"/>
          </a:xfrm>
          <a:prstGeom prst="bentConnector3">
            <a:avLst>
              <a:gd name="adj1" fmla="val 98945"/>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群組 173">
            <a:extLst>
              <a:ext uri="{FF2B5EF4-FFF2-40B4-BE49-F238E27FC236}">
                <a16:creationId xmlns:a16="http://schemas.microsoft.com/office/drawing/2014/main" id="{FD97D40C-E0B8-CCF1-4BFD-225B173006E7}"/>
              </a:ext>
            </a:extLst>
          </p:cNvPr>
          <p:cNvGrpSpPr/>
          <p:nvPr/>
        </p:nvGrpSpPr>
        <p:grpSpPr>
          <a:xfrm>
            <a:off x="9024746" y="2008106"/>
            <a:ext cx="1372131" cy="3252361"/>
            <a:chOff x="8831929" y="2046754"/>
            <a:chExt cx="1372131" cy="3252361"/>
          </a:xfrm>
        </p:grpSpPr>
        <p:sp>
          <p:nvSpPr>
            <p:cNvPr id="35" name="圓角矩形 34">
              <a:extLst>
                <a:ext uri="{FF2B5EF4-FFF2-40B4-BE49-F238E27FC236}">
                  <a16:creationId xmlns:a16="http://schemas.microsoft.com/office/drawing/2014/main" id="{0EC29B35-9281-26BC-0B43-A0518398C512}"/>
                </a:ext>
              </a:extLst>
            </p:cNvPr>
            <p:cNvSpPr/>
            <p:nvPr/>
          </p:nvSpPr>
          <p:spPr>
            <a:xfrm>
              <a:off x="8838734" y="4443991"/>
              <a:ext cx="1353517"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Evaluate model performance by RMSE </a:t>
              </a:r>
              <a:endParaRPr kumimoji="1" lang="zh-TW" altLang="en-US" sz="1200" dirty="0">
                <a:solidFill>
                  <a:schemeClr val="tx1"/>
                </a:solidFill>
              </a:endParaRPr>
            </a:p>
          </p:txBody>
        </p:sp>
        <p:sp>
          <p:nvSpPr>
            <p:cNvPr id="42" name="圓角矩形 41">
              <a:extLst>
                <a:ext uri="{FF2B5EF4-FFF2-40B4-BE49-F238E27FC236}">
                  <a16:creationId xmlns:a16="http://schemas.microsoft.com/office/drawing/2014/main" id="{D249F496-FC5B-AAE1-3349-34EC6F33F46C}"/>
                </a:ext>
              </a:extLst>
            </p:cNvPr>
            <p:cNvSpPr/>
            <p:nvPr/>
          </p:nvSpPr>
          <p:spPr>
            <a:xfrm>
              <a:off x="8836935" y="3252294"/>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Predict the rating of unknown courses</a:t>
              </a:r>
              <a:endParaRPr kumimoji="1" lang="zh-TW" altLang="en-US" sz="1200" dirty="0">
                <a:solidFill>
                  <a:schemeClr val="tx1"/>
                </a:solidFill>
              </a:endParaRPr>
            </a:p>
          </p:txBody>
        </p:sp>
        <p:cxnSp>
          <p:nvCxnSpPr>
            <p:cNvPr id="43" name="直線箭頭接點 42">
              <a:extLst>
                <a:ext uri="{FF2B5EF4-FFF2-40B4-BE49-F238E27FC236}">
                  <a16:creationId xmlns:a16="http://schemas.microsoft.com/office/drawing/2014/main" id="{5426A218-C1D9-F892-5FF2-5053089C66B3}"/>
                </a:ext>
              </a:extLst>
            </p:cNvPr>
            <p:cNvCxnSpPr>
              <a:cxnSpLocks/>
            </p:cNvCxnSpPr>
            <p:nvPr/>
          </p:nvCxnSpPr>
          <p:spPr>
            <a:xfrm>
              <a:off x="9520496" y="4107418"/>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68" name="圓角矩形 67">
              <a:extLst>
                <a:ext uri="{FF2B5EF4-FFF2-40B4-BE49-F238E27FC236}">
                  <a16:creationId xmlns:a16="http://schemas.microsoft.com/office/drawing/2014/main" id="{A32897E1-B287-3644-E743-B8E98A8E28F2}"/>
                </a:ext>
              </a:extLst>
            </p:cNvPr>
            <p:cNvSpPr/>
            <p:nvPr/>
          </p:nvSpPr>
          <p:spPr>
            <a:xfrm>
              <a:off x="8831929" y="2046754"/>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Define and train the model </a:t>
              </a:r>
              <a:r>
                <a:rPr kumimoji="1" lang="en-US" altLang="zh-TW" sz="1200" dirty="0" err="1">
                  <a:solidFill>
                    <a:schemeClr val="tx1"/>
                  </a:solidFill>
                </a:rPr>
                <a:t>RecommenderNet</a:t>
              </a:r>
              <a:endParaRPr kumimoji="1" lang="zh-TW" altLang="en-US" sz="1200" dirty="0">
                <a:solidFill>
                  <a:schemeClr val="tx1"/>
                </a:solidFill>
              </a:endParaRPr>
            </a:p>
          </p:txBody>
        </p:sp>
        <p:cxnSp>
          <p:nvCxnSpPr>
            <p:cNvPr id="69" name="直線箭頭接點 68">
              <a:extLst>
                <a:ext uri="{FF2B5EF4-FFF2-40B4-BE49-F238E27FC236}">
                  <a16:creationId xmlns:a16="http://schemas.microsoft.com/office/drawing/2014/main" id="{42335757-D95E-B911-F9D7-EF7BC0B426B4}"/>
                </a:ext>
              </a:extLst>
            </p:cNvPr>
            <p:cNvCxnSpPr>
              <a:cxnSpLocks/>
            </p:cNvCxnSpPr>
            <p:nvPr/>
          </p:nvCxnSpPr>
          <p:spPr>
            <a:xfrm>
              <a:off x="9498234" y="2904208"/>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直線箭頭接點 40">
            <a:extLst>
              <a:ext uri="{FF2B5EF4-FFF2-40B4-BE49-F238E27FC236}">
                <a16:creationId xmlns:a16="http://schemas.microsoft.com/office/drawing/2014/main" id="{7D370489-7D6F-BCED-0EC6-5DC900E4A7EE}"/>
              </a:ext>
            </a:extLst>
          </p:cNvPr>
          <p:cNvCxnSpPr>
            <a:cxnSpLocks/>
          </p:cNvCxnSpPr>
          <p:nvPr/>
        </p:nvCxnSpPr>
        <p:spPr>
          <a:xfrm>
            <a:off x="6293718" y="2272082"/>
            <a:ext cx="41138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箭頭接點 46">
            <a:extLst>
              <a:ext uri="{FF2B5EF4-FFF2-40B4-BE49-F238E27FC236}">
                <a16:creationId xmlns:a16="http://schemas.microsoft.com/office/drawing/2014/main" id="{7C38F38C-3D8D-28DC-DCCE-BEC3062DEADB}"/>
              </a:ext>
            </a:extLst>
          </p:cNvPr>
          <p:cNvCxnSpPr>
            <a:cxnSpLocks/>
          </p:cNvCxnSpPr>
          <p:nvPr/>
        </p:nvCxnSpPr>
        <p:spPr>
          <a:xfrm>
            <a:off x="4787075" y="6517515"/>
            <a:ext cx="1" cy="336573"/>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a:extLst>
              <a:ext uri="{FF2B5EF4-FFF2-40B4-BE49-F238E27FC236}">
                <a16:creationId xmlns:a16="http://schemas.microsoft.com/office/drawing/2014/main" id="{3088EF05-B254-58DC-67BF-EC090C4A9845}"/>
              </a:ext>
            </a:extLst>
          </p:cNvPr>
          <p:cNvGrpSpPr/>
          <p:nvPr/>
        </p:nvGrpSpPr>
        <p:grpSpPr>
          <a:xfrm>
            <a:off x="1435067" y="3924921"/>
            <a:ext cx="2352927" cy="2161676"/>
            <a:chOff x="1214589" y="3492620"/>
            <a:chExt cx="2352927" cy="2161676"/>
          </a:xfrm>
        </p:grpSpPr>
        <p:cxnSp>
          <p:nvCxnSpPr>
            <p:cNvPr id="9" name="直線箭頭接點 8">
              <a:extLst>
                <a:ext uri="{FF2B5EF4-FFF2-40B4-BE49-F238E27FC236}">
                  <a16:creationId xmlns:a16="http://schemas.microsoft.com/office/drawing/2014/main" id="{014BE00F-989C-503C-FE48-F4FADB19A219}"/>
                </a:ext>
              </a:extLst>
            </p:cNvPr>
            <p:cNvCxnSpPr>
              <a:cxnSpLocks/>
            </p:cNvCxnSpPr>
            <p:nvPr/>
          </p:nvCxnSpPr>
          <p:spPr>
            <a:xfrm flipV="1">
              <a:off x="2977889" y="3492620"/>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D563D7E0-DD9D-F2F6-34F2-09AE4AAF49C6}"/>
                </a:ext>
              </a:extLst>
            </p:cNvPr>
            <p:cNvGrpSpPr/>
            <p:nvPr/>
          </p:nvGrpSpPr>
          <p:grpSpPr>
            <a:xfrm>
              <a:off x="1214589" y="3717446"/>
              <a:ext cx="2352927" cy="1936850"/>
              <a:chOff x="1179786" y="3221525"/>
              <a:chExt cx="2352927" cy="1936850"/>
            </a:xfrm>
          </p:grpSpPr>
          <p:grpSp>
            <p:nvGrpSpPr>
              <p:cNvPr id="3" name="群組 2">
                <a:extLst>
                  <a:ext uri="{FF2B5EF4-FFF2-40B4-BE49-F238E27FC236}">
                    <a16:creationId xmlns:a16="http://schemas.microsoft.com/office/drawing/2014/main" id="{D7979115-5871-F1FD-00CD-D70D85129F73}"/>
                  </a:ext>
                </a:extLst>
              </p:cNvPr>
              <p:cNvGrpSpPr/>
              <p:nvPr/>
            </p:nvGrpSpPr>
            <p:grpSpPr>
              <a:xfrm>
                <a:off x="1711379" y="3221525"/>
                <a:ext cx="1672453" cy="855124"/>
                <a:chOff x="1711379" y="3221525"/>
                <a:chExt cx="1672453" cy="855124"/>
              </a:xfrm>
            </p:grpSpPr>
            <p:pic>
              <p:nvPicPr>
                <p:cNvPr id="6" name="圖形 5" descr="資料庫 外框">
                  <a:extLst>
                    <a:ext uri="{FF2B5EF4-FFF2-40B4-BE49-F238E27FC236}">
                      <a16:creationId xmlns:a16="http://schemas.microsoft.com/office/drawing/2014/main" id="{C1BC3F48-0B84-7EF7-AA06-7950C7D94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892" y="3221525"/>
                  <a:ext cx="848940" cy="855124"/>
                </a:xfrm>
                <a:prstGeom prst="rect">
                  <a:avLst/>
                </a:prstGeom>
              </p:spPr>
            </p:pic>
            <p:sp>
              <p:nvSpPr>
                <p:cNvPr id="165" name="文字方塊 164">
                  <a:extLst>
                    <a:ext uri="{FF2B5EF4-FFF2-40B4-BE49-F238E27FC236}">
                      <a16:creationId xmlns:a16="http://schemas.microsoft.com/office/drawing/2014/main" id="{B50DF541-CD39-E51A-A6FC-9990B786500D}"/>
                    </a:ext>
                  </a:extLst>
                </p:cNvPr>
                <p:cNvSpPr txBox="1"/>
                <p:nvPr/>
              </p:nvSpPr>
              <p:spPr>
                <a:xfrm>
                  <a:off x="1711379" y="3432711"/>
                  <a:ext cx="1014155" cy="461665"/>
                </a:xfrm>
                <a:prstGeom prst="rect">
                  <a:avLst/>
                </a:prstGeom>
                <a:noFill/>
              </p:spPr>
              <p:txBody>
                <a:bodyPr wrap="square" rtlCol="0">
                  <a:spAutoFit/>
                </a:bodyPr>
                <a:lstStyle/>
                <a:p>
                  <a:pPr algn="ctr"/>
                  <a:r>
                    <a:rPr kumimoji="1" lang="en-US" altLang="zh-TW" sz="1200" dirty="0" err="1"/>
                    <a:t>Dataframe</a:t>
                  </a:r>
                  <a:r>
                    <a:rPr kumimoji="1" lang="en-US" altLang="zh-TW" sz="1200" dirty="0"/>
                    <a:t> of user rating</a:t>
                  </a:r>
                </a:p>
              </p:txBody>
            </p:sp>
          </p:grpSp>
          <p:cxnSp>
            <p:nvCxnSpPr>
              <p:cNvPr id="38" name="直線箭頭接點 37">
                <a:extLst>
                  <a:ext uri="{FF2B5EF4-FFF2-40B4-BE49-F238E27FC236}">
                    <a16:creationId xmlns:a16="http://schemas.microsoft.com/office/drawing/2014/main" id="{C53901AD-AAFC-C4D1-E38D-790ADCC9E0D3}"/>
                  </a:ext>
                </a:extLst>
              </p:cNvPr>
              <p:cNvCxnSpPr>
                <a:cxnSpLocks/>
              </p:cNvCxnSpPr>
              <p:nvPr/>
            </p:nvCxnSpPr>
            <p:spPr>
              <a:xfrm flipV="1">
                <a:off x="2943086" y="3994973"/>
                <a:ext cx="0" cy="297126"/>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7A8B84A9-0516-15EC-F7A2-F218C7D5FAEC}"/>
                  </a:ext>
                </a:extLst>
              </p:cNvPr>
              <p:cNvGrpSpPr/>
              <p:nvPr/>
            </p:nvGrpSpPr>
            <p:grpSpPr>
              <a:xfrm>
                <a:off x="1179786" y="4303251"/>
                <a:ext cx="2352927" cy="855124"/>
                <a:chOff x="1179786" y="4303251"/>
                <a:chExt cx="2352927" cy="855124"/>
              </a:xfrm>
            </p:grpSpPr>
            <p:pic>
              <p:nvPicPr>
                <p:cNvPr id="16" name="圖片 15">
                  <a:extLst>
                    <a:ext uri="{FF2B5EF4-FFF2-40B4-BE49-F238E27FC236}">
                      <a16:creationId xmlns:a16="http://schemas.microsoft.com/office/drawing/2014/main" id="{87ADB866-8698-2C62-4DA1-B15951CB6985}"/>
                    </a:ext>
                  </a:extLst>
                </p:cNvPr>
                <p:cNvPicPr>
                  <a:picLocks noChangeAspect="1"/>
                </p:cNvPicPr>
                <p:nvPr/>
              </p:nvPicPr>
              <p:blipFill>
                <a:blip r:embed="rId5"/>
                <a:stretch>
                  <a:fillRect/>
                </a:stretch>
              </p:blipFill>
              <p:spPr>
                <a:xfrm>
                  <a:off x="1179786" y="4463140"/>
                  <a:ext cx="577903" cy="582113"/>
                </a:xfrm>
                <a:prstGeom prst="rect">
                  <a:avLst/>
                </a:prstGeom>
              </p:spPr>
            </p:pic>
            <p:sp>
              <p:nvSpPr>
                <p:cNvPr id="18" name="圓角矩形 17">
                  <a:extLst>
                    <a:ext uri="{FF2B5EF4-FFF2-40B4-BE49-F238E27FC236}">
                      <a16:creationId xmlns:a16="http://schemas.microsoft.com/office/drawing/2014/main" id="{EDF6D161-00D5-8C11-3314-6F87BA6C46E3}"/>
                    </a:ext>
                  </a:extLst>
                </p:cNvPr>
                <p:cNvSpPr/>
                <p:nvPr/>
              </p:nvSpPr>
              <p:spPr>
                <a:xfrm>
                  <a:off x="2165588" y="4303251"/>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Load </a:t>
                  </a:r>
                  <a:r>
                    <a:rPr kumimoji="1" lang="en-US" altLang="zh-TW" sz="1200" dirty="0" err="1">
                      <a:solidFill>
                        <a:schemeClr val="tx1"/>
                      </a:solidFill>
                    </a:rPr>
                    <a:t>dataframe</a:t>
                  </a:r>
                  <a:endParaRPr kumimoji="1" lang="zh-TW" altLang="en-US" sz="1200" dirty="0">
                    <a:solidFill>
                      <a:schemeClr val="tx1"/>
                    </a:solidFill>
                  </a:endParaRPr>
                </a:p>
              </p:txBody>
            </p:sp>
            <p:cxnSp>
              <p:nvCxnSpPr>
                <p:cNvPr id="44" name="直線箭頭接點 43">
                  <a:extLst>
                    <a:ext uri="{FF2B5EF4-FFF2-40B4-BE49-F238E27FC236}">
                      <a16:creationId xmlns:a16="http://schemas.microsoft.com/office/drawing/2014/main" id="{7D0F0C69-3477-71C8-50B0-5D84B4FD74DC}"/>
                    </a:ext>
                  </a:extLst>
                </p:cNvPr>
                <p:cNvCxnSpPr>
                  <a:cxnSpLocks/>
                </p:cNvCxnSpPr>
                <p:nvPr/>
              </p:nvCxnSpPr>
              <p:spPr>
                <a:xfrm>
                  <a:off x="1707522" y="4754197"/>
                  <a:ext cx="458066"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graphicFrame>
        <p:nvGraphicFramePr>
          <p:cNvPr id="13" name="表格 13">
            <a:extLst>
              <a:ext uri="{FF2B5EF4-FFF2-40B4-BE49-F238E27FC236}">
                <a16:creationId xmlns:a16="http://schemas.microsoft.com/office/drawing/2014/main" id="{C0BF9254-5970-2EEA-B425-AFD1E4FC41CA}"/>
              </a:ext>
            </a:extLst>
          </p:cNvPr>
          <p:cNvGraphicFramePr>
            <a:graphicFrameLocks noGrp="1"/>
          </p:cNvGraphicFramePr>
          <p:nvPr>
            <p:extLst>
              <p:ext uri="{D42A27DB-BD31-4B8C-83A1-F6EECF244321}">
                <p14:modId xmlns:p14="http://schemas.microsoft.com/office/powerpoint/2010/main" val="3599255869"/>
              </p:ext>
            </p:extLst>
          </p:nvPr>
        </p:nvGraphicFramePr>
        <p:xfrm>
          <a:off x="4332018" y="1775880"/>
          <a:ext cx="1041400" cy="914400"/>
        </p:xfrm>
        <a:graphic>
          <a:graphicData uri="http://schemas.openxmlformats.org/drawingml/2006/table">
            <a:tbl>
              <a:tblPr firstRow="1" bandRow="1">
                <a:tableStyleId>{638B1855-1B75-4FBE-930C-398BA8C253C6}</a:tableStyleId>
              </a:tblPr>
              <a:tblGrid>
                <a:gridCol w="208280">
                  <a:extLst>
                    <a:ext uri="{9D8B030D-6E8A-4147-A177-3AD203B41FA5}">
                      <a16:colId xmlns:a16="http://schemas.microsoft.com/office/drawing/2014/main" val="780686642"/>
                    </a:ext>
                  </a:extLst>
                </a:gridCol>
                <a:gridCol w="208280">
                  <a:extLst>
                    <a:ext uri="{9D8B030D-6E8A-4147-A177-3AD203B41FA5}">
                      <a16:colId xmlns:a16="http://schemas.microsoft.com/office/drawing/2014/main" val="1730437853"/>
                    </a:ext>
                  </a:extLst>
                </a:gridCol>
                <a:gridCol w="208280">
                  <a:extLst>
                    <a:ext uri="{9D8B030D-6E8A-4147-A177-3AD203B41FA5}">
                      <a16:colId xmlns:a16="http://schemas.microsoft.com/office/drawing/2014/main" val="3940478226"/>
                    </a:ext>
                  </a:extLst>
                </a:gridCol>
                <a:gridCol w="208280">
                  <a:extLst>
                    <a:ext uri="{9D8B030D-6E8A-4147-A177-3AD203B41FA5}">
                      <a16:colId xmlns:a16="http://schemas.microsoft.com/office/drawing/2014/main" val="3796393258"/>
                    </a:ext>
                  </a:extLst>
                </a:gridCol>
                <a:gridCol w="208280">
                  <a:extLst>
                    <a:ext uri="{9D8B030D-6E8A-4147-A177-3AD203B41FA5}">
                      <a16:colId xmlns:a16="http://schemas.microsoft.com/office/drawing/2014/main" val="527505081"/>
                    </a:ext>
                  </a:extLst>
                </a:gridCol>
              </a:tblGrid>
              <a:tr h="0">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685424"/>
                  </a:ext>
                </a:extLst>
              </a:tr>
              <a:tr h="0">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5583161"/>
                  </a:ext>
                </a:extLst>
              </a:tr>
              <a:tr h="0">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131304"/>
                  </a:ext>
                </a:extLst>
              </a:tr>
              <a:tr h="0">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758818"/>
                  </a:ext>
                </a:extLst>
              </a:tr>
              <a:tr h="0">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510388"/>
                  </a:ext>
                </a:extLst>
              </a:tr>
            </a:tbl>
          </a:graphicData>
        </a:graphic>
      </p:graphicFrame>
      <p:graphicFrame>
        <p:nvGraphicFramePr>
          <p:cNvPr id="15" name="表格 16">
            <a:extLst>
              <a:ext uri="{FF2B5EF4-FFF2-40B4-BE49-F238E27FC236}">
                <a16:creationId xmlns:a16="http://schemas.microsoft.com/office/drawing/2014/main" id="{1878438A-E6A2-7472-A23E-C47746368DFF}"/>
              </a:ext>
            </a:extLst>
          </p:cNvPr>
          <p:cNvGraphicFramePr>
            <a:graphicFrameLocks noGrp="1"/>
          </p:cNvGraphicFramePr>
          <p:nvPr>
            <p:extLst>
              <p:ext uri="{D42A27DB-BD31-4B8C-83A1-F6EECF244321}">
                <p14:modId xmlns:p14="http://schemas.microsoft.com/office/powerpoint/2010/main" val="3906118918"/>
              </p:ext>
            </p:extLst>
          </p:nvPr>
        </p:nvGraphicFramePr>
        <p:xfrm>
          <a:off x="4347044" y="2794877"/>
          <a:ext cx="1041400" cy="914400"/>
        </p:xfrm>
        <a:graphic>
          <a:graphicData uri="http://schemas.openxmlformats.org/drawingml/2006/table">
            <a:tbl>
              <a:tblPr firstRow="1" bandRow="1">
                <a:tableStyleId>{D113A9D2-9D6B-4929-AA2D-F23B5EE8CBE7}</a:tableStyleId>
              </a:tblPr>
              <a:tblGrid>
                <a:gridCol w="208280">
                  <a:extLst>
                    <a:ext uri="{9D8B030D-6E8A-4147-A177-3AD203B41FA5}">
                      <a16:colId xmlns:a16="http://schemas.microsoft.com/office/drawing/2014/main" val="1852885965"/>
                    </a:ext>
                  </a:extLst>
                </a:gridCol>
                <a:gridCol w="208280">
                  <a:extLst>
                    <a:ext uri="{9D8B030D-6E8A-4147-A177-3AD203B41FA5}">
                      <a16:colId xmlns:a16="http://schemas.microsoft.com/office/drawing/2014/main" val="2074640489"/>
                    </a:ext>
                  </a:extLst>
                </a:gridCol>
                <a:gridCol w="208280">
                  <a:extLst>
                    <a:ext uri="{9D8B030D-6E8A-4147-A177-3AD203B41FA5}">
                      <a16:colId xmlns:a16="http://schemas.microsoft.com/office/drawing/2014/main" val="3859245141"/>
                    </a:ext>
                  </a:extLst>
                </a:gridCol>
                <a:gridCol w="208280">
                  <a:extLst>
                    <a:ext uri="{9D8B030D-6E8A-4147-A177-3AD203B41FA5}">
                      <a16:colId xmlns:a16="http://schemas.microsoft.com/office/drawing/2014/main" val="2495748954"/>
                    </a:ext>
                  </a:extLst>
                </a:gridCol>
                <a:gridCol w="208280">
                  <a:extLst>
                    <a:ext uri="{9D8B030D-6E8A-4147-A177-3AD203B41FA5}">
                      <a16:colId xmlns:a16="http://schemas.microsoft.com/office/drawing/2014/main" val="3879449002"/>
                    </a:ext>
                  </a:extLst>
                </a:gridCol>
              </a:tblGrid>
              <a:tr h="143048">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989205794"/>
                  </a:ext>
                </a:extLst>
              </a:tr>
              <a:tr h="143048">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638890522"/>
                  </a:ext>
                </a:extLst>
              </a:tr>
              <a:tr h="143048">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4165456730"/>
                  </a:ext>
                </a:extLst>
              </a:tr>
              <a:tr h="143048">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623668349"/>
                  </a:ext>
                </a:extLst>
              </a:tr>
              <a:tr h="143048">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0</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1</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altLang="zh-TW" sz="600" b="1" dirty="0">
                          <a:solidFill>
                            <a:schemeClr val="tx1"/>
                          </a:solidFill>
                        </a:rPr>
                        <a:t>…</a:t>
                      </a:r>
                      <a:endParaRPr lang="zh-TW" altLang="en-US" sz="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105554937"/>
                  </a:ext>
                </a:extLst>
              </a:tr>
            </a:tbl>
          </a:graphicData>
        </a:graphic>
      </p:graphicFrame>
      <p:grpSp>
        <p:nvGrpSpPr>
          <p:cNvPr id="116" name="群組 115">
            <a:extLst>
              <a:ext uri="{FF2B5EF4-FFF2-40B4-BE49-F238E27FC236}">
                <a16:creationId xmlns:a16="http://schemas.microsoft.com/office/drawing/2014/main" id="{984B4A90-ECB4-A4D4-B6D3-6DDB7AD95F8A}"/>
              </a:ext>
            </a:extLst>
          </p:cNvPr>
          <p:cNvGrpSpPr/>
          <p:nvPr/>
        </p:nvGrpSpPr>
        <p:grpSpPr>
          <a:xfrm>
            <a:off x="2258647" y="1392458"/>
            <a:ext cx="4355436" cy="2777158"/>
            <a:chOff x="2258647" y="1392458"/>
            <a:chExt cx="4355436" cy="2777158"/>
          </a:xfrm>
        </p:grpSpPr>
        <p:grpSp>
          <p:nvGrpSpPr>
            <p:cNvPr id="114" name="群組 113">
              <a:extLst>
                <a:ext uri="{FF2B5EF4-FFF2-40B4-BE49-F238E27FC236}">
                  <a16:creationId xmlns:a16="http://schemas.microsoft.com/office/drawing/2014/main" id="{861CA8FA-F74D-350C-E6B4-B4405165F55D}"/>
                </a:ext>
              </a:extLst>
            </p:cNvPr>
            <p:cNvGrpSpPr/>
            <p:nvPr/>
          </p:nvGrpSpPr>
          <p:grpSpPr>
            <a:xfrm>
              <a:off x="2258647" y="1392458"/>
              <a:ext cx="4233391" cy="2777158"/>
              <a:chOff x="2258647" y="1392458"/>
              <a:chExt cx="4233391" cy="2777158"/>
            </a:xfrm>
          </p:grpSpPr>
          <p:sp>
            <p:nvSpPr>
              <p:cNvPr id="57" name="圓角矩形 56">
                <a:extLst>
                  <a:ext uri="{FF2B5EF4-FFF2-40B4-BE49-F238E27FC236}">
                    <a16:creationId xmlns:a16="http://schemas.microsoft.com/office/drawing/2014/main" id="{6DDF99CC-963A-2460-BD3B-E0965178B79C}"/>
                  </a:ext>
                </a:extLst>
              </p:cNvPr>
              <p:cNvSpPr/>
              <p:nvPr/>
            </p:nvSpPr>
            <p:spPr>
              <a:xfrm>
                <a:off x="4284418" y="3833044"/>
                <a:ext cx="1097281" cy="336572"/>
              </a:xfrm>
              <a:prstGeom prst="roundRect">
                <a:avLst/>
              </a:prstGeom>
              <a:noFill/>
              <a:ln w="19050">
                <a:solidFill>
                  <a:schemeClr val="accent1"/>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zh-TW" sz="1200" dirty="0">
                    <a:solidFill>
                      <a:schemeClr val="tx1"/>
                    </a:solidFill>
                  </a:rPr>
                  <a:t>Course rating</a:t>
                </a:r>
                <a:endParaRPr kumimoji="1" lang="zh-TW" altLang="en-US" sz="1200" dirty="0">
                  <a:solidFill>
                    <a:schemeClr val="tx1"/>
                  </a:solidFill>
                </a:endParaRPr>
              </a:p>
            </p:txBody>
          </p:sp>
          <p:grpSp>
            <p:nvGrpSpPr>
              <p:cNvPr id="113" name="群組 112">
                <a:extLst>
                  <a:ext uri="{FF2B5EF4-FFF2-40B4-BE49-F238E27FC236}">
                    <a16:creationId xmlns:a16="http://schemas.microsoft.com/office/drawing/2014/main" id="{AD832724-FA29-9686-CF1D-BFB9399B339A}"/>
                  </a:ext>
                </a:extLst>
              </p:cNvPr>
              <p:cNvGrpSpPr/>
              <p:nvPr/>
            </p:nvGrpSpPr>
            <p:grpSpPr>
              <a:xfrm>
                <a:off x="2258647" y="1392458"/>
                <a:ext cx="4233391" cy="2595644"/>
                <a:chOff x="2245913" y="1403791"/>
                <a:chExt cx="4233391" cy="2595644"/>
              </a:xfrm>
            </p:grpSpPr>
            <p:grpSp>
              <p:nvGrpSpPr>
                <p:cNvPr id="105" name="群組 104">
                  <a:extLst>
                    <a:ext uri="{FF2B5EF4-FFF2-40B4-BE49-F238E27FC236}">
                      <a16:creationId xmlns:a16="http://schemas.microsoft.com/office/drawing/2014/main" id="{725DF733-7A14-D5E4-C3D1-8A8EFF55E8D7}"/>
                    </a:ext>
                  </a:extLst>
                </p:cNvPr>
                <p:cNvGrpSpPr/>
                <p:nvPr/>
              </p:nvGrpSpPr>
              <p:grpSpPr>
                <a:xfrm>
                  <a:off x="5352795" y="1948961"/>
                  <a:ext cx="1126509" cy="2050474"/>
                  <a:chOff x="5352795" y="1948961"/>
                  <a:chExt cx="1126509" cy="2050474"/>
                </a:xfrm>
              </p:grpSpPr>
              <p:grpSp>
                <p:nvGrpSpPr>
                  <p:cNvPr id="104" name="群組 103">
                    <a:extLst>
                      <a:ext uri="{FF2B5EF4-FFF2-40B4-BE49-F238E27FC236}">
                        <a16:creationId xmlns:a16="http://schemas.microsoft.com/office/drawing/2014/main" id="{50DE7AC4-20B1-5771-5B1F-609148AF8D22}"/>
                      </a:ext>
                    </a:extLst>
                  </p:cNvPr>
                  <p:cNvGrpSpPr/>
                  <p:nvPr/>
                </p:nvGrpSpPr>
                <p:grpSpPr>
                  <a:xfrm>
                    <a:off x="5352795" y="2046693"/>
                    <a:ext cx="289986" cy="1952742"/>
                    <a:chOff x="5352795" y="2046693"/>
                    <a:chExt cx="289986" cy="1952742"/>
                  </a:xfrm>
                </p:grpSpPr>
                <p:grpSp>
                  <p:nvGrpSpPr>
                    <p:cNvPr id="93" name="群組 92">
                      <a:extLst>
                        <a:ext uri="{FF2B5EF4-FFF2-40B4-BE49-F238E27FC236}">
                          <a16:creationId xmlns:a16="http://schemas.microsoft.com/office/drawing/2014/main" id="{98DF68F3-7601-E371-679C-6B8FC56C08C5}"/>
                        </a:ext>
                      </a:extLst>
                    </p:cNvPr>
                    <p:cNvGrpSpPr/>
                    <p:nvPr/>
                  </p:nvGrpSpPr>
                  <p:grpSpPr>
                    <a:xfrm>
                      <a:off x="5352795" y="2233080"/>
                      <a:ext cx="289986" cy="1766355"/>
                      <a:chOff x="5352795" y="2233080"/>
                      <a:chExt cx="289986" cy="1766355"/>
                    </a:xfrm>
                  </p:grpSpPr>
                  <p:cxnSp>
                    <p:nvCxnSpPr>
                      <p:cNvPr id="59" name="直線接點 58">
                        <a:extLst>
                          <a:ext uri="{FF2B5EF4-FFF2-40B4-BE49-F238E27FC236}">
                            <a16:creationId xmlns:a16="http://schemas.microsoft.com/office/drawing/2014/main" id="{5A1E2717-EF9B-0B7D-9447-7FDDDA5466F8}"/>
                          </a:ext>
                        </a:extLst>
                      </p:cNvPr>
                      <p:cNvCxnSpPr/>
                      <p:nvPr/>
                    </p:nvCxnSpPr>
                    <p:spPr>
                      <a:xfrm>
                        <a:off x="5388444" y="2233080"/>
                        <a:ext cx="254337"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2C5A28C3-C30D-0F9C-27FE-4FC074DB6038}"/>
                          </a:ext>
                        </a:extLst>
                      </p:cNvPr>
                      <p:cNvCxnSpPr>
                        <a:cxnSpLocks/>
                      </p:cNvCxnSpPr>
                      <p:nvPr/>
                    </p:nvCxnSpPr>
                    <p:spPr>
                      <a:xfrm>
                        <a:off x="5352795" y="3252077"/>
                        <a:ext cx="289986"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12C86757-1B16-E344-BF76-1FA87ACCBC00}"/>
                          </a:ext>
                        </a:extLst>
                      </p:cNvPr>
                      <p:cNvCxnSpPr/>
                      <p:nvPr/>
                    </p:nvCxnSpPr>
                    <p:spPr>
                      <a:xfrm>
                        <a:off x="5388444" y="3999435"/>
                        <a:ext cx="254337" cy="0"/>
                      </a:xfrm>
                      <a:prstGeom prst="line">
                        <a:avLst/>
                      </a:prstGeom>
                      <a:ln w="19050">
                        <a:solidFill>
                          <a:srgbClr val="0B49CB"/>
                        </a:solidFill>
                      </a:ln>
                    </p:spPr>
                    <p:style>
                      <a:lnRef idx="1">
                        <a:schemeClr val="accent1"/>
                      </a:lnRef>
                      <a:fillRef idx="0">
                        <a:schemeClr val="accent1"/>
                      </a:fillRef>
                      <a:effectRef idx="0">
                        <a:schemeClr val="accent1"/>
                      </a:effectRef>
                      <a:fontRef idx="minor">
                        <a:schemeClr val="tx1"/>
                      </a:fontRef>
                    </p:style>
                  </p:cxnSp>
                </p:grpSp>
                <p:cxnSp>
                  <p:nvCxnSpPr>
                    <p:cNvPr id="101" name="直線箭頭接點 100">
                      <a:extLst>
                        <a:ext uri="{FF2B5EF4-FFF2-40B4-BE49-F238E27FC236}">
                          <a16:creationId xmlns:a16="http://schemas.microsoft.com/office/drawing/2014/main" id="{F973AB04-58B2-A4DE-6F3B-CB50268FA9B6}"/>
                        </a:ext>
                      </a:extLst>
                    </p:cNvPr>
                    <p:cNvCxnSpPr/>
                    <p:nvPr/>
                  </p:nvCxnSpPr>
                  <p:spPr>
                    <a:xfrm flipV="1">
                      <a:off x="5642781" y="2046693"/>
                      <a:ext cx="0" cy="195274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pic>
                <p:nvPicPr>
                  <p:cNvPr id="50" name="圖形 49" descr="資料庫 外框">
                    <a:extLst>
                      <a:ext uri="{FF2B5EF4-FFF2-40B4-BE49-F238E27FC236}">
                        <a16:creationId xmlns:a16="http://schemas.microsoft.com/office/drawing/2014/main" id="{FCC97890-99C1-FAF4-FE0D-76C6A1D96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0364" y="1948961"/>
                    <a:ext cx="848940" cy="855124"/>
                  </a:xfrm>
                  <a:prstGeom prst="rect">
                    <a:avLst/>
                  </a:prstGeom>
                </p:spPr>
              </p:pic>
            </p:grpSp>
            <p:grpSp>
              <p:nvGrpSpPr>
                <p:cNvPr id="112" name="群組 111">
                  <a:extLst>
                    <a:ext uri="{FF2B5EF4-FFF2-40B4-BE49-F238E27FC236}">
                      <a16:creationId xmlns:a16="http://schemas.microsoft.com/office/drawing/2014/main" id="{B27FE02B-8C31-4310-5C8C-79C9DCD53CE0}"/>
                    </a:ext>
                  </a:extLst>
                </p:cNvPr>
                <p:cNvGrpSpPr/>
                <p:nvPr/>
              </p:nvGrpSpPr>
              <p:grpSpPr>
                <a:xfrm>
                  <a:off x="2245913" y="1403791"/>
                  <a:ext cx="2095220" cy="2521130"/>
                  <a:chOff x="2245913" y="1403791"/>
                  <a:chExt cx="2095220" cy="2521130"/>
                </a:xfrm>
              </p:grpSpPr>
              <p:cxnSp>
                <p:nvCxnSpPr>
                  <p:cNvPr id="73" name="直線箭頭接點 72">
                    <a:extLst>
                      <a:ext uri="{FF2B5EF4-FFF2-40B4-BE49-F238E27FC236}">
                        <a16:creationId xmlns:a16="http://schemas.microsoft.com/office/drawing/2014/main" id="{2A8F7EA6-820E-6693-64E3-00DD59194639}"/>
                      </a:ext>
                    </a:extLst>
                  </p:cNvPr>
                  <p:cNvCxnSpPr>
                    <a:cxnSpLocks/>
                    <a:stCxn id="25" idx="3"/>
                    <a:endCxn id="13" idx="1"/>
                  </p:cNvCxnSpPr>
                  <p:nvPr/>
                </p:nvCxnSpPr>
                <p:spPr>
                  <a:xfrm>
                    <a:off x="3866924" y="2224548"/>
                    <a:ext cx="465094" cy="853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A7ECD8E3-2565-3A30-63A6-1999864F5DF8}"/>
                      </a:ext>
                    </a:extLst>
                  </p:cNvPr>
                  <p:cNvGrpSpPr/>
                  <p:nvPr/>
                </p:nvGrpSpPr>
                <p:grpSpPr>
                  <a:xfrm>
                    <a:off x="2245913" y="1403791"/>
                    <a:ext cx="1813619" cy="2521130"/>
                    <a:chOff x="2036778" y="964315"/>
                    <a:chExt cx="1813619" cy="2521130"/>
                  </a:xfrm>
                </p:grpSpPr>
                <p:grpSp>
                  <p:nvGrpSpPr>
                    <p:cNvPr id="11" name="群組 10">
                      <a:extLst>
                        <a:ext uri="{FF2B5EF4-FFF2-40B4-BE49-F238E27FC236}">
                          <a16:creationId xmlns:a16="http://schemas.microsoft.com/office/drawing/2014/main" id="{3E10757A-0481-1A8D-CB57-E0E812149D78}"/>
                        </a:ext>
                      </a:extLst>
                    </p:cNvPr>
                    <p:cNvGrpSpPr/>
                    <p:nvPr/>
                  </p:nvGrpSpPr>
                  <p:grpSpPr>
                    <a:xfrm>
                      <a:off x="2036778" y="1241314"/>
                      <a:ext cx="1813619" cy="2244131"/>
                      <a:chOff x="2045860" y="966436"/>
                      <a:chExt cx="1813619" cy="2244131"/>
                    </a:xfrm>
                  </p:grpSpPr>
                  <p:grpSp>
                    <p:nvGrpSpPr>
                      <p:cNvPr id="2" name="群組 1">
                        <a:extLst>
                          <a:ext uri="{FF2B5EF4-FFF2-40B4-BE49-F238E27FC236}">
                            <a16:creationId xmlns:a16="http://schemas.microsoft.com/office/drawing/2014/main" id="{4D3AFEC7-8EC9-53C8-9B27-15D11880F38A}"/>
                          </a:ext>
                        </a:extLst>
                      </p:cNvPr>
                      <p:cNvGrpSpPr/>
                      <p:nvPr/>
                    </p:nvGrpSpPr>
                    <p:grpSpPr>
                      <a:xfrm>
                        <a:off x="2299746" y="1082632"/>
                        <a:ext cx="1378465" cy="1912291"/>
                        <a:chOff x="2299746" y="1082632"/>
                        <a:chExt cx="1378465" cy="1912291"/>
                      </a:xfrm>
                    </p:grpSpPr>
                    <p:sp>
                      <p:nvSpPr>
                        <p:cNvPr id="23" name="圓角矩形 22">
                          <a:extLst>
                            <a:ext uri="{FF2B5EF4-FFF2-40B4-BE49-F238E27FC236}">
                              <a16:creationId xmlns:a16="http://schemas.microsoft.com/office/drawing/2014/main" id="{6EF8EB50-6CA3-718D-C1A5-A14BFF0F0BC0}"/>
                            </a:ext>
                          </a:extLst>
                        </p:cNvPr>
                        <p:cNvSpPr/>
                        <p:nvPr/>
                      </p:nvSpPr>
                      <p:spPr>
                        <a:xfrm>
                          <a:off x="2311086" y="2139799"/>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user profile to user one-hot encoded vector</a:t>
                          </a:r>
                          <a:endParaRPr kumimoji="1" lang="zh-TW" altLang="en-US" sz="1200" dirty="0">
                            <a:solidFill>
                              <a:schemeClr val="tx1"/>
                            </a:solidFill>
                          </a:endParaRPr>
                        </a:p>
                      </p:txBody>
                    </p:sp>
                    <p:sp>
                      <p:nvSpPr>
                        <p:cNvPr id="25" name="圓角矩形 24">
                          <a:extLst>
                            <a:ext uri="{FF2B5EF4-FFF2-40B4-BE49-F238E27FC236}">
                              <a16:creationId xmlns:a16="http://schemas.microsoft.com/office/drawing/2014/main" id="{83EB0726-FF46-54B4-7CFE-59560D1D4138}"/>
                            </a:ext>
                          </a:extLst>
                        </p:cNvPr>
                        <p:cNvSpPr/>
                        <p:nvPr/>
                      </p:nvSpPr>
                      <p:spPr>
                        <a:xfrm>
                          <a:off x="2299746" y="1082632"/>
                          <a:ext cx="1367125" cy="855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Convert course genre to item one-hot encoded vector</a:t>
                          </a:r>
                          <a:endParaRPr kumimoji="1" lang="zh-TW" altLang="en-US" sz="1200" dirty="0">
                            <a:solidFill>
                              <a:schemeClr val="tx1"/>
                            </a:solidFill>
                          </a:endParaRPr>
                        </a:p>
                      </p:txBody>
                    </p:sp>
                  </p:grpSp>
                  <p:sp>
                    <p:nvSpPr>
                      <p:cNvPr id="10" name="圓角矩形 9">
                        <a:extLst>
                          <a:ext uri="{FF2B5EF4-FFF2-40B4-BE49-F238E27FC236}">
                            <a16:creationId xmlns:a16="http://schemas.microsoft.com/office/drawing/2014/main" id="{482D6B1B-C82F-2345-654A-1FCA8582ED6C}"/>
                          </a:ext>
                        </a:extLst>
                      </p:cNvPr>
                      <p:cNvSpPr/>
                      <p:nvPr/>
                    </p:nvSpPr>
                    <p:spPr>
                      <a:xfrm>
                        <a:off x="2045860" y="966436"/>
                        <a:ext cx="1813619"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sp>
                  <p:nvSpPr>
                    <p:cNvPr id="17" name="文字方塊 16">
                      <a:extLst>
                        <a:ext uri="{FF2B5EF4-FFF2-40B4-BE49-F238E27FC236}">
                          <a16:creationId xmlns:a16="http://schemas.microsoft.com/office/drawing/2014/main" id="{2E5B40E2-3442-0D62-5F53-1C26A45F0D08}"/>
                        </a:ext>
                      </a:extLst>
                    </p:cNvPr>
                    <p:cNvSpPr txBox="1"/>
                    <p:nvPr/>
                  </p:nvSpPr>
                  <p:spPr>
                    <a:xfrm>
                      <a:off x="2279325" y="964315"/>
                      <a:ext cx="1389804" cy="276999"/>
                    </a:xfrm>
                    <a:prstGeom prst="rect">
                      <a:avLst/>
                    </a:prstGeom>
                    <a:noFill/>
                  </p:spPr>
                  <p:txBody>
                    <a:bodyPr wrap="none" rtlCol="0">
                      <a:spAutoFit/>
                    </a:bodyPr>
                    <a:lstStyle/>
                    <a:p>
                      <a:r>
                        <a:rPr kumimoji="1" lang="en-US" altLang="zh-TW" sz="1200" dirty="0"/>
                        <a:t>Feature Engineering</a:t>
                      </a:r>
                      <a:endParaRPr kumimoji="1" lang="zh-TW" altLang="en-US" sz="1200" dirty="0"/>
                    </a:p>
                  </p:txBody>
                </p:sp>
              </p:grpSp>
              <p:cxnSp>
                <p:nvCxnSpPr>
                  <p:cNvPr id="111" name="直線箭頭接點 110">
                    <a:extLst>
                      <a:ext uri="{FF2B5EF4-FFF2-40B4-BE49-F238E27FC236}">
                        <a16:creationId xmlns:a16="http://schemas.microsoft.com/office/drawing/2014/main" id="{1AF99828-9E5D-235C-0B5E-7F1E9BE43FE4}"/>
                      </a:ext>
                    </a:extLst>
                  </p:cNvPr>
                  <p:cNvCxnSpPr>
                    <a:cxnSpLocks/>
                  </p:cNvCxnSpPr>
                  <p:nvPr/>
                </p:nvCxnSpPr>
                <p:spPr>
                  <a:xfrm>
                    <a:off x="3876039" y="3243544"/>
                    <a:ext cx="465094" cy="8532"/>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115" name="文字方塊 114">
              <a:extLst>
                <a:ext uri="{FF2B5EF4-FFF2-40B4-BE49-F238E27FC236}">
                  <a16:creationId xmlns:a16="http://schemas.microsoft.com/office/drawing/2014/main" id="{DEAD1AC3-0995-DE27-DEB3-5D45AB5A9674}"/>
                </a:ext>
              </a:extLst>
            </p:cNvPr>
            <p:cNvSpPr txBox="1"/>
            <p:nvPr/>
          </p:nvSpPr>
          <p:spPr>
            <a:xfrm>
              <a:off x="5572687" y="2688255"/>
              <a:ext cx="1041396" cy="461665"/>
            </a:xfrm>
            <a:prstGeom prst="rect">
              <a:avLst/>
            </a:prstGeom>
            <a:noFill/>
          </p:spPr>
          <p:txBody>
            <a:bodyPr wrap="square" rtlCol="0">
              <a:spAutoFit/>
            </a:bodyPr>
            <a:lstStyle/>
            <a:p>
              <a:pPr algn="ctr"/>
              <a:r>
                <a:rPr kumimoji="1" lang="en-US" altLang="zh-TW" sz="1200" dirty="0"/>
                <a:t>Encoded dataset</a:t>
              </a:r>
              <a:endParaRPr kumimoji="1" lang="zh-TW" altLang="en-US" sz="1200" dirty="0"/>
            </a:p>
          </p:txBody>
        </p:sp>
      </p:grpSp>
      <p:grpSp>
        <p:nvGrpSpPr>
          <p:cNvPr id="147" name="群組 146">
            <a:extLst>
              <a:ext uri="{FF2B5EF4-FFF2-40B4-BE49-F238E27FC236}">
                <a16:creationId xmlns:a16="http://schemas.microsoft.com/office/drawing/2014/main" id="{C78C307C-16F5-20EC-B13C-58EC316A8D9E}"/>
              </a:ext>
            </a:extLst>
          </p:cNvPr>
          <p:cNvGrpSpPr/>
          <p:nvPr/>
        </p:nvGrpSpPr>
        <p:grpSpPr>
          <a:xfrm>
            <a:off x="6693758" y="1491333"/>
            <a:ext cx="1919600" cy="2704211"/>
            <a:chOff x="6689670" y="1208962"/>
            <a:chExt cx="1919600" cy="2704211"/>
          </a:xfrm>
        </p:grpSpPr>
        <p:grpSp>
          <p:nvGrpSpPr>
            <p:cNvPr id="143" name="群組 142">
              <a:extLst>
                <a:ext uri="{FF2B5EF4-FFF2-40B4-BE49-F238E27FC236}">
                  <a16:creationId xmlns:a16="http://schemas.microsoft.com/office/drawing/2014/main" id="{D8107B2C-7477-058B-DB39-1E050D49C836}"/>
                </a:ext>
              </a:extLst>
            </p:cNvPr>
            <p:cNvGrpSpPr/>
            <p:nvPr/>
          </p:nvGrpSpPr>
          <p:grpSpPr>
            <a:xfrm>
              <a:off x="6705106" y="1669042"/>
              <a:ext cx="1888729" cy="2244131"/>
              <a:chOff x="6461387" y="1720754"/>
              <a:chExt cx="1888729" cy="2244131"/>
            </a:xfrm>
          </p:grpSpPr>
          <p:grpSp>
            <p:nvGrpSpPr>
              <p:cNvPr id="141" name="群組 140">
                <a:extLst>
                  <a:ext uri="{FF2B5EF4-FFF2-40B4-BE49-F238E27FC236}">
                    <a16:creationId xmlns:a16="http://schemas.microsoft.com/office/drawing/2014/main" id="{A654D9CD-BE0D-8AE1-58E3-3B58A0EC017E}"/>
                  </a:ext>
                </a:extLst>
              </p:cNvPr>
              <p:cNvGrpSpPr/>
              <p:nvPr/>
            </p:nvGrpSpPr>
            <p:grpSpPr>
              <a:xfrm>
                <a:off x="6693119" y="1931120"/>
                <a:ext cx="1588079" cy="1823399"/>
                <a:chOff x="7071231" y="1911602"/>
                <a:chExt cx="1588079" cy="1823399"/>
              </a:xfrm>
            </p:grpSpPr>
            <p:grpSp>
              <p:nvGrpSpPr>
                <p:cNvPr id="137" name="群組 136">
                  <a:extLst>
                    <a:ext uri="{FF2B5EF4-FFF2-40B4-BE49-F238E27FC236}">
                      <a16:creationId xmlns:a16="http://schemas.microsoft.com/office/drawing/2014/main" id="{29864F4C-077B-9F26-6666-AAD9C6A0082B}"/>
                    </a:ext>
                  </a:extLst>
                </p:cNvPr>
                <p:cNvGrpSpPr/>
                <p:nvPr/>
              </p:nvGrpSpPr>
              <p:grpSpPr>
                <a:xfrm>
                  <a:off x="7071231" y="1911602"/>
                  <a:ext cx="534179" cy="1797675"/>
                  <a:chOff x="7175156" y="32782"/>
                  <a:chExt cx="1031484" cy="2926634"/>
                </a:xfrm>
              </p:grpSpPr>
              <p:grpSp>
                <p:nvGrpSpPr>
                  <p:cNvPr id="126" name="群組 125">
                    <a:extLst>
                      <a:ext uri="{FF2B5EF4-FFF2-40B4-BE49-F238E27FC236}">
                        <a16:creationId xmlns:a16="http://schemas.microsoft.com/office/drawing/2014/main" id="{35BD6866-1C8E-FCDB-6590-2602D3F5B725}"/>
                      </a:ext>
                    </a:extLst>
                  </p:cNvPr>
                  <p:cNvGrpSpPr/>
                  <p:nvPr/>
                </p:nvGrpSpPr>
                <p:grpSpPr>
                  <a:xfrm>
                    <a:off x="7175156" y="32782"/>
                    <a:ext cx="1031484" cy="2898725"/>
                    <a:chOff x="7074202" y="2027020"/>
                    <a:chExt cx="1031484" cy="2898725"/>
                  </a:xfrm>
                </p:grpSpPr>
                <p:sp>
                  <p:nvSpPr>
                    <p:cNvPr id="124" name="橢圓 123">
                      <a:extLst>
                        <a:ext uri="{FF2B5EF4-FFF2-40B4-BE49-F238E27FC236}">
                          <a16:creationId xmlns:a16="http://schemas.microsoft.com/office/drawing/2014/main" id="{70040A71-9ABA-37BF-3EDB-D8847258DBF0}"/>
                        </a:ext>
                      </a:extLst>
                    </p:cNvPr>
                    <p:cNvSpPr/>
                    <p:nvPr/>
                  </p:nvSpPr>
                  <p:spPr>
                    <a:xfrm>
                      <a:off x="7074202" y="4180451"/>
                      <a:ext cx="1018902" cy="37229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2" name="圓角矩形 121">
                      <a:extLst>
                        <a:ext uri="{FF2B5EF4-FFF2-40B4-BE49-F238E27FC236}">
                          <a16:creationId xmlns:a16="http://schemas.microsoft.com/office/drawing/2014/main" id="{AE10A79D-E141-08D9-AE60-A4E3833A0EC7}"/>
                        </a:ext>
                      </a:extLst>
                    </p:cNvPr>
                    <p:cNvSpPr/>
                    <p:nvPr/>
                  </p:nvSpPr>
                  <p:spPr>
                    <a:xfrm>
                      <a:off x="7074202" y="2181484"/>
                      <a:ext cx="1031484" cy="2744261"/>
                    </a:xfrm>
                    <a:prstGeom prst="roundRect">
                      <a:avLst/>
                    </a:prstGeom>
                    <a:solidFill>
                      <a:schemeClr val="accent6">
                        <a:lumMod val="40000"/>
                        <a:lumOff val="60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9" name="橢圓 118">
                      <a:extLst>
                        <a:ext uri="{FF2B5EF4-FFF2-40B4-BE49-F238E27FC236}">
                          <a16:creationId xmlns:a16="http://schemas.microsoft.com/office/drawing/2014/main" id="{A4C49245-0CB9-D4AE-EDC5-1CE5CCB7C274}"/>
                        </a:ext>
                      </a:extLst>
                    </p:cNvPr>
                    <p:cNvSpPr/>
                    <p:nvPr/>
                  </p:nvSpPr>
                  <p:spPr>
                    <a:xfrm>
                      <a:off x="7086674" y="2027020"/>
                      <a:ext cx="1018259" cy="493168"/>
                    </a:xfrm>
                    <a:prstGeom prst="ellipse">
                      <a:avLst/>
                    </a:prstGeom>
                    <a:solidFill>
                      <a:schemeClr val="accent6">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36" name="群組 135">
                    <a:extLst>
                      <a:ext uri="{FF2B5EF4-FFF2-40B4-BE49-F238E27FC236}">
                        <a16:creationId xmlns:a16="http://schemas.microsoft.com/office/drawing/2014/main" id="{696C99B4-FF99-A6C0-3532-AF08805C692D}"/>
                      </a:ext>
                    </a:extLst>
                  </p:cNvPr>
                  <p:cNvGrpSpPr/>
                  <p:nvPr/>
                </p:nvGrpSpPr>
                <p:grpSpPr>
                  <a:xfrm>
                    <a:off x="7180416" y="2141345"/>
                    <a:ext cx="1019728" cy="818071"/>
                    <a:chOff x="7108868" y="2713960"/>
                    <a:chExt cx="1019728" cy="818071"/>
                  </a:xfrm>
                </p:grpSpPr>
                <p:grpSp>
                  <p:nvGrpSpPr>
                    <p:cNvPr id="127" name="群組 126">
                      <a:extLst>
                        <a:ext uri="{FF2B5EF4-FFF2-40B4-BE49-F238E27FC236}">
                          <a16:creationId xmlns:a16="http://schemas.microsoft.com/office/drawing/2014/main" id="{014E0F2C-F7FB-E3D1-2AD2-EC56534F4943}"/>
                        </a:ext>
                      </a:extLst>
                    </p:cNvPr>
                    <p:cNvGrpSpPr/>
                    <p:nvPr/>
                  </p:nvGrpSpPr>
                  <p:grpSpPr>
                    <a:xfrm>
                      <a:off x="7110335" y="2986371"/>
                      <a:ext cx="1018261" cy="545660"/>
                      <a:chOff x="7089338" y="2398143"/>
                      <a:chExt cx="1018261" cy="934759"/>
                    </a:xfrm>
                  </p:grpSpPr>
                  <p:sp>
                    <p:nvSpPr>
                      <p:cNvPr id="128" name="圓角矩形 127">
                        <a:extLst>
                          <a:ext uri="{FF2B5EF4-FFF2-40B4-BE49-F238E27FC236}">
                            <a16:creationId xmlns:a16="http://schemas.microsoft.com/office/drawing/2014/main" id="{634E6213-56C9-D579-F7D9-849327B37B6D}"/>
                          </a:ext>
                        </a:extLst>
                      </p:cNvPr>
                      <p:cNvSpPr/>
                      <p:nvPr/>
                    </p:nvSpPr>
                    <p:spPr>
                      <a:xfrm>
                        <a:off x="7089339" y="2568399"/>
                        <a:ext cx="1018260" cy="61256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9" name="橢圓 128">
                        <a:extLst>
                          <a:ext uri="{FF2B5EF4-FFF2-40B4-BE49-F238E27FC236}">
                            <a16:creationId xmlns:a16="http://schemas.microsoft.com/office/drawing/2014/main" id="{552CF9D6-38D0-A4F6-CA02-ABFED352C4C4}"/>
                          </a:ext>
                        </a:extLst>
                      </p:cNvPr>
                      <p:cNvSpPr/>
                      <p:nvPr/>
                    </p:nvSpPr>
                    <p:spPr>
                      <a:xfrm>
                        <a:off x="7089339" y="2398143"/>
                        <a:ext cx="1018259" cy="493168"/>
                      </a:xfrm>
                      <a:prstGeom prst="ellips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0" name="橢圓 129">
                        <a:extLst>
                          <a:ext uri="{FF2B5EF4-FFF2-40B4-BE49-F238E27FC236}">
                            <a16:creationId xmlns:a16="http://schemas.microsoft.com/office/drawing/2014/main" id="{F09AA8F2-6080-DD03-B07B-479C973BD422}"/>
                          </a:ext>
                        </a:extLst>
                      </p:cNvPr>
                      <p:cNvSpPr/>
                      <p:nvPr/>
                    </p:nvSpPr>
                    <p:spPr>
                      <a:xfrm>
                        <a:off x="7089338" y="2960612"/>
                        <a:ext cx="1018259" cy="372290"/>
                      </a:xfrm>
                      <a:prstGeom prst="ellipse">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31" name="群組 130">
                      <a:extLst>
                        <a:ext uri="{FF2B5EF4-FFF2-40B4-BE49-F238E27FC236}">
                          <a16:creationId xmlns:a16="http://schemas.microsoft.com/office/drawing/2014/main" id="{B6035654-E495-12E1-25AE-FA6B33E6C490}"/>
                        </a:ext>
                      </a:extLst>
                    </p:cNvPr>
                    <p:cNvGrpSpPr/>
                    <p:nvPr/>
                  </p:nvGrpSpPr>
                  <p:grpSpPr>
                    <a:xfrm>
                      <a:off x="7108868" y="2713960"/>
                      <a:ext cx="1018261" cy="545660"/>
                      <a:chOff x="7089338" y="2398143"/>
                      <a:chExt cx="1018261" cy="934759"/>
                    </a:xfrm>
                  </p:grpSpPr>
                  <p:sp>
                    <p:nvSpPr>
                      <p:cNvPr id="132" name="圓角矩形 131">
                        <a:extLst>
                          <a:ext uri="{FF2B5EF4-FFF2-40B4-BE49-F238E27FC236}">
                            <a16:creationId xmlns:a16="http://schemas.microsoft.com/office/drawing/2014/main" id="{05F05614-1D61-90E5-0D96-A8FA812B75C4}"/>
                          </a:ext>
                        </a:extLst>
                      </p:cNvPr>
                      <p:cNvSpPr/>
                      <p:nvPr/>
                    </p:nvSpPr>
                    <p:spPr>
                      <a:xfrm>
                        <a:off x="7089339" y="2568399"/>
                        <a:ext cx="1018260" cy="61256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3" name="橢圓 132">
                        <a:extLst>
                          <a:ext uri="{FF2B5EF4-FFF2-40B4-BE49-F238E27FC236}">
                            <a16:creationId xmlns:a16="http://schemas.microsoft.com/office/drawing/2014/main" id="{B9F1083C-683B-90DB-A853-26BDBE3F6B90}"/>
                          </a:ext>
                        </a:extLst>
                      </p:cNvPr>
                      <p:cNvSpPr/>
                      <p:nvPr/>
                    </p:nvSpPr>
                    <p:spPr>
                      <a:xfrm>
                        <a:off x="7089339" y="2398143"/>
                        <a:ext cx="1018259" cy="493168"/>
                      </a:xfrm>
                      <a:prstGeom prst="ellipse">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4" name="橢圓 133">
                        <a:extLst>
                          <a:ext uri="{FF2B5EF4-FFF2-40B4-BE49-F238E27FC236}">
                            <a16:creationId xmlns:a16="http://schemas.microsoft.com/office/drawing/2014/main" id="{726C55A1-65D5-A221-4912-1C628E39D003}"/>
                          </a:ext>
                        </a:extLst>
                      </p:cNvPr>
                      <p:cNvSpPr/>
                      <p:nvPr/>
                    </p:nvSpPr>
                    <p:spPr>
                      <a:xfrm>
                        <a:off x="7089338" y="2960612"/>
                        <a:ext cx="1018259" cy="3722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grpSp>
            <p:sp>
              <p:nvSpPr>
                <p:cNvPr id="138" name="文字方塊 137">
                  <a:extLst>
                    <a:ext uri="{FF2B5EF4-FFF2-40B4-BE49-F238E27FC236}">
                      <a16:creationId xmlns:a16="http://schemas.microsoft.com/office/drawing/2014/main" id="{67C2BB8F-B624-B315-9299-18236E811B16}"/>
                    </a:ext>
                  </a:extLst>
                </p:cNvPr>
                <p:cNvSpPr txBox="1"/>
                <p:nvPr/>
              </p:nvSpPr>
              <p:spPr>
                <a:xfrm>
                  <a:off x="7570614" y="3458002"/>
                  <a:ext cx="1088696" cy="276999"/>
                </a:xfrm>
                <a:prstGeom prst="rect">
                  <a:avLst/>
                </a:prstGeom>
                <a:noFill/>
              </p:spPr>
              <p:txBody>
                <a:bodyPr wrap="none" rtlCol="0">
                  <a:spAutoFit/>
                </a:bodyPr>
                <a:lstStyle/>
                <a:p>
                  <a:r>
                    <a:rPr kumimoji="1" lang="en-US" altLang="zh-TW" sz="1200" dirty="0"/>
                    <a:t>10% Validating</a:t>
                  </a:r>
                  <a:endParaRPr kumimoji="1" lang="zh-TW" altLang="en-US" sz="1200" dirty="0"/>
                </a:p>
              </p:txBody>
            </p:sp>
            <p:sp>
              <p:nvSpPr>
                <p:cNvPr id="139" name="文字方塊 138">
                  <a:extLst>
                    <a:ext uri="{FF2B5EF4-FFF2-40B4-BE49-F238E27FC236}">
                      <a16:creationId xmlns:a16="http://schemas.microsoft.com/office/drawing/2014/main" id="{E5CDBDD5-A95A-199C-9886-4B61424A7AB8}"/>
                    </a:ext>
                  </a:extLst>
                </p:cNvPr>
                <p:cNvSpPr txBox="1"/>
                <p:nvPr/>
              </p:nvSpPr>
              <p:spPr>
                <a:xfrm>
                  <a:off x="7582147" y="3251349"/>
                  <a:ext cx="927818" cy="276999"/>
                </a:xfrm>
                <a:prstGeom prst="rect">
                  <a:avLst/>
                </a:prstGeom>
                <a:noFill/>
              </p:spPr>
              <p:txBody>
                <a:bodyPr wrap="none" rtlCol="0">
                  <a:spAutoFit/>
                </a:bodyPr>
                <a:lstStyle/>
                <a:p>
                  <a:r>
                    <a:rPr kumimoji="1" lang="en-US" altLang="zh-TW" sz="1200" dirty="0"/>
                    <a:t>10% Testing</a:t>
                  </a:r>
                  <a:endParaRPr kumimoji="1" lang="zh-TW" altLang="en-US" sz="1200" dirty="0"/>
                </a:p>
              </p:txBody>
            </p:sp>
            <p:sp>
              <p:nvSpPr>
                <p:cNvPr id="140" name="文字方塊 139">
                  <a:extLst>
                    <a:ext uri="{FF2B5EF4-FFF2-40B4-BE49-F238E27FC236}">
                      <a16:creationId xmlns:a16="http://schemas.microsoft.com/office/drawing/2014/main" id="{378F39EA-60F2-62BD-C994-EA0266F53F3F}"/>
                    </a:ext>
                  </a:extLst>
                </p:cNvPr>
                <p:cNvSpPr txBox="1"/>
                <p:nvPr/>
              </p:nvSpPr>
              <p:spPr>
                <a:xfrm>
                  <a:off x="7568411" y="2595217"/>
                  <a:ext cx="991297" cy="276999"/>
                </a:xfrm>
                <a:prstGeom prst="rect">
                  <a:avLst/>
                </a:prstGeom>
                <a:noFill/>
              </p:spPr>
              <p:txBody>
                <a:bodyPr wrap="none" rtlCol="0">
                  <a:spAutoFit/>
                </a:bodyPr>
                <a:lstStyle/>
                <a:p>
                  <a:r>
                    <a:rPr kumimoji="1" lang="en-US" altLang="zh-TW" sz="1200" dirty="0"/>
                    <a:t>80% Training</a:t>
                  </a:r>
                  <a:endParaRPr kumimoji="1" lang="zh-TW" altLang="en-US" sz="1200" dirty="0"/>
                </a:p>
              </p:txBody>
            </p:sp>
          </p:grpSp>
          <p:sp>
            <p:nvSpPr>
              <p:cNvPr id="142" name="圓角矩形 141">
                <a:extLst>
                  <a:ext uri="{FF2B5EF4-FFF2-40B4-BE49-F238E27FC236}">
                    <a16:creationId xmlns:a16="http://schemas.microsoft.com/office/drawing/2014/main" id="{97F22949-F384-7234-3075-174CFDCBCB39}"/>
                  </a:ext>
                </a:extLst>
              </p:cNvPr>
              <p:cNvSpPr/>
              <p:nvPr/>
            </p:nvSpPr>
            <p:spPr>
              <a:xfrm>
                <a:off x="6461387" y="1720754"/>
                <a:ext cx="1888729" cy="22441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200" dirty="0">
                  <a:solidFill>
                    <a:schemeClr val="tx1"/>
                  </a:solidFill>
                </a:endParaRPr>
              </a:p>
            </p:txBody>
          </p:sp>
        </p:grpSp>
        <p:sp>
          <p:nvSpPr>
            <p:cNvPr id="146" name="文字方塊 145">
              <a:extLst>
                <a:ext uri="{FF2B5EF4-FFF2-40B4-BE49-F238E27FC236}">
                  <a16:creationId xmlns:a16="http://schemas.microsoft.com/office/drawing/2014/main" id="{4456C5B6-4B16-3A8A-F29D-86F423AF425E}"/>
                </a:ext>
              </a:extLst>
            </p:cNvPr>
            <p:cNvSpPr txBox="1"/>
            <p:nvPr/>
          </p:nvSpPr>
          <p:spPr>
            <a:xfrm>
              <a:off x="6689670" y="1208962"/>
              <a:ext cx="1919600" cy="461665"/>
            </a:xfrm>
            <a:prstGeom prst="rect">
              <a:avLst/>
            </a:prstGeom>
            <a:noFill/>
          </p:spPr>
          <p:txBody>
            <a:bodyPr wrap="square" rtlCol="0">
              <a:spAutoFit/>
            </a:bodyPr>
            <a:lstStyle/>
            <a:p>
              <a:pPr algn="ctr"/>
              <a:r>
                <a:rPr kumimoji="1" lang="en-US" altLang="zh-TW" sz="1200" dirty="0"/>
                <a:t>Generate training, testing and validating dataset</a:t>
              </a:r>
              <a:endParaRPr kumimoji="1" lang="zh-TW" altLang="en-US" sz="1200" dirty="0"/>
            </a:p>
          </p:txBody>
        </p:sp>
      </p:grpSp>
      <p:sp>
        <p:nvSpPr>
          <p:cNvPr id="173" name="弧形向下箭號 172">
            <a:extLst>
              <a:ext uri="{FF2B5EF4-FFF2-40B4-BE49-F238E27FC236}">
                <a16:creationId xmlns:a16="http://schemas.microsoft.com/office/drawing/2014/main" id="{03AAA1A4-319B-51CB-0D86-8236333F5AA9}"/>
              </a:ext>
            </a:extLst>
          </p:cNvPr>
          <p:cNvSpPr/>
          <p:nvPr/>
        </p:nvSpPr>
        <p:spPr>
          <a:xfrm rot="755179">
            <a:off x="5637223" y="1866700"/>
            <a:ext cx="543880" cy="2074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cxnSp>
        <p:nvCxnSpPr>
          <p:cNvPr id="175" name="直線箭頭接點 174">
            <a:extLst>
              <a:ext uri="{FF2B5EF4-FFF2-40B4-BE49-F238E27FC236}">
                <a16:creationId xmlns:a16="http://schemas.microsoft.com/office/drawing/2014/main" id="{AFC68547-75A5-7BCE-A21C-F5410F6C4644}"/>
              </a:ext>
            </a:extLst>
          </p:cNvPr>
          <p:cNvCxnSpPr>
            <a:cxnSpLocks/>
          </p:cNvCxnSpPr>
          <p:nvPr/>
        </p:nvCxnSpPr>
        <p:spPr>
          <a:xfrm>
            <a:off x="8613358" y="2478497"/>
            <a:ext cx="411388" cy="0"/>
          </a:xfrm>
          <a:prstGeom prst="straightConnector1">
            <a:avLst/>
          </a:prstGeom>
          <a:ln w="19050">
            <a:solidFill>
              <a:srgbClr val="0B49C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709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256F6A-FD74-3ABF-286A-94F03CC20606}"/>
              </a:ext>
            </a:extLst>
          </p:cNvPr>
          <p:cNvSpPr>
            <a:spLocks noGrp="1"/>
          </p:cNvSpPr>
          <p:nvPr>
            <p:ph type="title" idx="4294967295"/>
          </p:nvPr>
        </p:nvSpPr>
        <p:spPr>
          <a:xfrm>
            <a:off x="1520475" y="620526"/>
            <a:ext cx="10196512" cy="1100138"/>
          </a:xfrm>
          <a:prstGeom prst="rect">
            <a:avLst/>
          </a:prstGeom>
        </p:spPr>
        <p:txBody>
          <a:bodyPr>
            <a:normAutofit/>
          </a:bodyPr>
          <a:lstStyle/>
          <a:p>
            <a:pPr algn="ctr">
              <a:lnSpc>
                <a:spcPct val="90000"/>
              </a:lnSpc>
            </a:pPr>
            <a:r>
              <a:rPr lang="en-US" altLang="zh-TW" sz="2000" dirty="0">
                <a:solidFill>
                  <a:schemeClr val="tx1"/>
                </a:solidFill>
                <a:latin typeface="Abadi"/>
              </a:rPr>
              <a:t>Pipeline of Neural Network Embedding based recommender system</a:t>
            </a:r>
            <a:br>
              <a:rPr lang="zh-TW" altLang="en-US" sz="2000" dirty="0"/>
            </a:br>
            <a:endParaRPr kumimoji="1" lang="zh-TW" altLang="en-US" sz="2000" dirty="0"/>
          </a:p>
        </p:txBody>
      </p:sp>
      <p:graphicFrame>
        <p:nvGraphicFramePr>
          <p:cNvPr id="89" name="內容版面配置區 5">
            <a:extLst>
              <a:ext uri="{FF2B5EF4-FFF2-40B4-BE49-F238E27FC236}">
                <a16:creationId xmlns:a16="http://schemas.microsoft.com/office/drawing/2014/main" id="{8BFD83D1-BD28-B3DA-23AE-0DC3D4E3B92B}"/>
              </a:ext>
            </a:extLst>
          </p:cNvPr>
          <p:cNvGraphicFramePr/>
          <p:nvPr>
            <p:extLst>
              <p:ext uri="{D42A27DB-BD31-4B8C-83A1-F6EECF244321}">
                <p14:modId xmlns:p14="http://schemas.microsoft.com/office/powerpoint/2010/main" val="103888856"/>
              </p:ext>
            </p:extLst>
          </p:nvPr>
        </p:nvGraphicFramePr>
        <p:xfrm>
          <a:off x="1091678" y="1282536"/>
          <a:ext cx="10008644" cy="4717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1419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3E6CB5E8-8090-0950-D2C0-9D59A2DD9E01}"/>
              </a:ext>
            </a:extLst>
          </p:cNvPr>
          <p:cNvSpPr>
            <a:spLocks noGrp="1"/>
          </p:cNvSpPr>
          <p:nvPr>
            <p:ph type="title"/>
          </p:nvPr>
        </p:nvSpPr>
        <p:spPr>
          <a:xfrm>
            <a:off x="838200" y="616053"/>
            <a:ext cx="10515600" cy="1325563"/>
          </a:xfrm>
        </p:spPr>
        <p:txBody>
          <a:bodyPr/>
          <a:lstStyle/>
          <a:p>
            <a:r>
              <a:rPr lang="en-US" altLang="zh-TW" sz="3200" dirty="0">
                <a:latin typeface="Garamond" panose="02020404030301010803" pitchFamily="18" charset="0"/>
              </a:rPr>
              <a:t>Compare the performance of collaborative-filtering models</a:t>
            </a:r>
            <a:endParaRPr lang="zh-TW" altLang="en-US" sz="3200" dirty="0">
              <a:latin typeface="Garamond" panose="02020404030301010803" pitchFamily="18" charset="0"/>
            </a:endParaRPr>
          </a:p>
        </p:txBody>
      </p:sp>
      <p:sp>
        <p:nvSpPr>
          <p:cNvPr id="26" name="內容版面配置區 25">
            <a:extLst>
              <a:ext uri="{FF2B5EF4-FFF2-40B4-BE49-F238E27FC236}">
                <a16:creationId xmlns:a16="http://schemas.microsoft.com/office/drawing/2014/main" id="{2997513B-B072-FA5B-A5AB-8F66FCB87580}"/>
              </a:ext>
            </a:extLst>
          </p:cNvPr>
          <p:cNvSpPr>
            <a:spLocks noGrp="1"/>
          </p:cNvSpPr>
          <p:nvPr>
            <p:ph idx="1"/>
          </p:nvPr>
        </p:nvSpPr>
        <p:spPr>
          <a:xfrm>
            <a:off x="838200" y="4990234"/>
            <a:ext cx="10692740" cy="1239838"/>
          </a:xfrm>
        </p:spPr>
        <p:txBody>
          <a:bodyPr/>
          <a:lstStyle/>
          <a:p>
            <a:r>
              <a:rPr lang="en-US" altLang="zh-TW" sz="1400" dirty="0"/>
              <a:t>The bar chart above shows the performance measured by RMSE (Root Mean Squared Error) for various collaborative filtering models built to predict the course rating in this analysis. </a:t>
            </a:r>
          </a:p>
          <a:p>
            <a:r>
              <a:rPr lang="en-US" altLang="zh-TW" sz="1400" dirty="0"/>
              <a:t>The colors of the bars in the chart above represent different types of models. For example, green bars present performance of regression-based models, and purple bars present the performance of classification-based models</a:t>
            </a:r>
          </a:p>
          <a:p>
            <a:r>
              <a:rPr lang="en-US" altLang="zh-TW" sz="1400" dirty="0"/>
              <a:t>The closer RMSE is to 0, the more accurate the model is. Hence, </a:t>
            </a:r>
            <a:r>
              <a:rPr lang="en-US" altLang="zh-TW" sz="1400" b="1" dirty="0">
                <a:solidFill>
                  <a:srgbClr val="0B49CB"/>
                </a:solidFill>
              </a:rPr>
              <a:t>the SVC classification model is considered to the best model in this analysis.</a:t>
            </a:r>
          </a:p>
          <a:p>
            <a:pPr marL="0" indent="0">
              <a:buNone/>
            </a:pPr>
            <a:endParaRPr lang="zh-TW" altLang="en-US" sz="1400" dirty="0"/>
          </a:p>
        </p:txBody>
      </p:sp>
      <p:graphicFrame>
        <p:nvGraphicFramePr>
          <p:cNvPr id="16" name="圖表 15">
            <a:extLst>
              <a:ext uri="{FF2B5EF4-FFF2-40B4-BE49-F238E27FC236}">
                <a16:creationId xmlns:a16="http://schemas.microsoft.com/office/drawing/2014/main" id="{CE2EF658-661D-01B8-5582-E76B83BA6FA6}"/>
              </a:ext>
            </a:extLst>
          </p:cNvPr>
          <p:cNvGraphicFramePr>
            <a:graphicFrameLocks/>
          </p:cNvGraphicFramePr>
          <p:nvPr>
            <p:extLst>
              <p:ext uri="{D42A27DB-BD31-4B8C-83A1-F6EECF244321}">
                <p14:modId xmlns:p14="http://schemas.microsoft.com/office/powerpoint/2010/main" val="412150795"/>
              </p:ext>
            </p:extLst>
          </p:nvPr>
        </p:nvGraphicFramePr>
        <p:xfrm>
          <a:off x="926770" y="1600241"/>
          <a:ext cx="10515600" cy="3016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85646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76" name="Picture 75">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78" name="Picture 77">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79" name="Picture 78">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81" name="Straight Connector 80">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3D6DABB5-1FC3-4E21-AC84-4685B03C9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6">
              <a:alphaModFix amt="86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C5790B5-250E-45E6-A05D-C3D1D459B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87" name="Group 86">
            <a:extLst>
              <a:ext uri="{FF2B5EF4-FFF2-40B4-BE49-F238E27FC236}">
                <a16:creationId xmlns:a16="http://schemas.microsoft.com/office/drawing/2014/main" id="{68158C4B-1BFE-4F6D-B2C1-0066FA1193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88" name="Rounded Rectangle 17">
              <a:extLst>
                <a:ext uri="{FF2B5EF4-FFF2-40B4-BE49-F238E27FC236}">
                  <a16:creationId xmlns:a16="http://schemas.microsoft.com/office/drawing/2014/main" id="{4A8E3562-03A2-4AF3-89BB-B227ED326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BD9DF111-5BF8-4312-BECB-94BBCF29EC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90" name="Rounded Rectangle 20">
              <a:extLst>
                <a:ext uri="{FF2B5EF4-FFF2-40B4-BE49-F238E27FC236}">
                  <a16:creationId xmlns:a16="http://schemas.microsoft.com/office/drawing/2014/main" id="{9EEB3A31-82B4-41D6-BEAB-3CC49BBC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28C66B30-E9F1-40DD-A809-6A1282E237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標題 1">
            <a:extLst>
              <a:ext uri="{FF2B5EF4-FFF2-40B4-BE49-F238E27FC236}">
                <a16:creationId xmlns:a16="http://schemas.microsoft.com/office/drawing/2014/main" id="{F9BB16C8-1C77-11F5-6DB9-D32D357B1B7A}"/>
              </a:ext>
            </a:extLst>
          </p:cNvPr>
          <p:cNvSpPr>
            <a:spLocks noGrp="1"/>
          </p:cNvSpPr>
          <p:nvPr>
            <p:ph type="title"/>
          </p:nvPr>
        </p:nvSpPr>
        <p:spPr>
          <a:xfrm>
            <a:off x="2692398" y="1871131"/>
            <a:ext cx="6815669" cy="1515533"/>
          </a:xfrm>
        </p:spPr>
        <p:txBody>
          <a:bodyPr vert="horz" lIns="91440" tIns="45720" rIns="91440" bIns="45720" rtlCol="0" anchor="b">
            <a:normAutofit/>
          </a:bodyPr>
          <a:lstStyle/>
          <a:p>
            <a:r>
              <a:rPr kumimoji="1" lang="en-US" altLang="zh-TW" sz="5400" dirty="0"/>
              <a:t>Conclusions</a:t>
            </a:r>
          </a:p>
        </p:txBody>
      </p:sp>
      <p:cxnSp>
        <p:nvCxnSpPr>
          <p:cNvPr id="93" name="Straight Connector 92">
            <a:extLst>
              <a:ext uri="{FF2B5EF4-FFF2-40B4-BE49-F238E27FC236}">
                <a16:creationId xmlns:a16="http://schemas.microsoft.com/office/drawing/2014/main" id="{14319AF2-886A-4C5D-B34C-17FCB0267E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8074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a:xfrm>
            <a:off x="761504" y="882154"/>
            <a:ext cx="4979258" cy="1325373"/>
          </a:xfrm>
        </p:spPr>
        <p:txBody>
          <a:bodyPr vert="horz" lIns="91440" tIns="45720" rIns="91440" bIns="45720" rtlCol="0" anchor="b">
            <a:normAutofit/>
          </a:bodyPr>
          <a:lstStyle/>
          <a:p>
            <a:pPr>
              <a:lnSpc>
                <a:spcPct val="90000"/>
              </a:lnSpc>
            </a:pPr>
            <a:r>
              <a:rPr kumimoji="1" lang="en-US" altLang="zh-TW" sz="2800" dirty="0">
                <a:solidFill>
                  <a:srgbClr val="262626"/>
                </a:solidFill>
              </a:rPr>
              <a:t>Content-based recommender using unsupervised algorithms </a:t>
            </a:r>
          </a:p>
        </p:txBody>
      </p:sp>
      <p:cxnSp>
        <p:nvCxnSpPr>
          <p:cNvPr id="68" name="Straight Connector 6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998832" y="2593752"/>
            <a:ext cx="4446188" cy="3382094"/>
          </a:xfrm>
        </p:spPr>
        <p:txBody>
          <a:bodyPr vert="horz" lIns="91440" tIns="45720" rIns="91440" bIns="45720" rtlCol="0">
            <a:normAutofit/>
          </a:bodyPr>
          <a:lstStyle/>
          <a:p>
            <a:r>
              <a:rPr lang="en-US" altLang="zh-TW" sz="1600" dirty="0">
                <a:solidFill>
                  <a:srgbClr val="262626"/>
                </a:solidFill>
              </a:rPr>
              <a:t>In this analysis, I have built 3 types of content-based recommender systems using various unsupervised algorithms.</a:t>
            </a:r>
          </a:p>
          <a:p>
            <a:r>
              <a:rPr lang="en-US" altLang="zh-TW" sz="1600" dirty="0">
                <a:solidFill>
                  <a:srgbClr val="262626"/>
                </a:solidFill>
              </a:rPr>
              <a:t> The 3 types of content-based recommender systems results in different set of top-10 recommended courses.</a:t>
            </a:r>
          </a:p>
          <a:p>
            <a:r>
              <a:rPr lang="en-US" altLang="zh-TW" sz="1600" dirty="0">
                <a:solidFill>
                  <a:srgbClr val="262626"/>
                </a:solidFill>
              </a:rPr>
              <a:t>I would consider next to investigate further and assess which type could work better than the others for recommendation</a:t>
            </a:r>
          </a:p>
          <a:p>
            <a:pPr lvl="1"/>
            <a:endParaRPr lang="en-US" altLang="zh-TW" sz="1600" dirty="0">
              <a:solidFill>
                <a:srgbClr val="262626"/>
              </a:solidFill>
            </a:endParaRPr>
          </a:p>
          <a:p>
            <a:endParaRPr kumimoji="1" lang="en-US" altLang="zh-TW" sz="1600" dirty="0">
              <a:solidFill>
                <a:srgbClr val="262626"/>
              </a:solidFill>
            </a:endParaRPr>
          </a:p>
        </p:txBody>
      </p:sp>
      <p:grpSp>
        <p:nvGrpSpPr>
          <p:cNvPr id="14" name="群組 13">
            <a:extLst>
              <a:ext uri="{FF2B5EF4-FFF2-40B4-BE49-F238E27FC236}">
                <a16:creationId xmlns:a16="http://schemas.microsoft.com/office/drawing/2014/main" id="{51EDCA87-8C58-0384-A24C-D2EE210F8F7B}"/>
              </a:ext>
            </a:extLst>
          </p:cNvPr>
          <p:cNvGrpSpPr/>
          <p:nvPr/>
        </p:nvGrpSpPr>
        <p:grpSpPr>
          <a:xfrm>
            <a:off x="5460756" y="2400639"/>
            <a:ext cx="5792525" cy="2331823"/>
            <a:chOff x="5242582" y="2284529"/>
            <a:chExt cx="6112857" cy="2268649"/>
          </a:xfrm>
        </p:grpSpPr>
        <p:grpSp>
          <p:nvGrpSpPr>
            <p:cNvPr id="6" name="群組 5">
              <a:extLst>
                <a:ext uri="{FF2B5EF4-FFF2-40B4-BE49-F238E27FC236}">
                  <a16:creationId xmlns:a16="http://schemas.microsoft.com/office/drawing/2014/main" id="{1B083296-64F3-9D45-ED6F-A0BA9D65C218}"/>
                </a:ext>
              </a:extLst>
            </p:cNvPr>
            <p:cNvGrpSpPr/>
            <p:nvPr/>
          </p:nvGrpSpPr>
          <p:grpSpPr>
            <a:xfrm>
              <a:off x="8855795" y="2413014"/>
              <a:ext cx="2499644" cy="2140164"/>
              <a:chOff x="7007844" y="4443973"/>
              <a:chExt cx="2499644" cy="2140164"/>
            </a:xfrm>
          </p:grpSpPr>
          <p:pic>
            <p:nvPicPr>
              <p:cNvPr id="4" name="圖片 3" descr="一張含有 資料表 的圖片&#10;&#10;自動產生的描述">
                <a:extLst>
                  <a:ext uri="{FF2B5EF4-FFF2-40B4-BE49-F238E27FC236}">
                    <a16:creationId xmlns:a16="http://schemas.microsoft.com/office/drawing/2014/main" id="{3FEBDC28-2753-0F3C-20DF-43FB7FE38F50}"/>
                  </a:ext>
                </a:extLst>
              </p:cNvPr>
              <p:cNvPicPr>
                <a:picLocks noChangeAspect="1"/>
              </p:cNvPicPr>
              <p:nvPr/>
            </p:nvPicPr>
            <p:blipFill>
              <a:blip r:embed="rId6"/>
              <a:stretch>
                <a:fillRect/>
              </a:stretch>
            </p:blipFill>
            <p:spPr>
              <a:xfrm>
                <a:off x="7046340" y="4724603"/>
                <a:ext cx="2461148" cy="1859534"/>
              </a:xfrm>
              <a:prstGeom prst="rect">
                <a:avLst/>
              </a:prstGeom>
              <a:ln w="19050">
                <a:solidFill>
                  <a:schemeClr val="accent1"/>
                </a:solidFill>
              </a:ln>
            </p:spPr>
          </p:pic>
          <p:sp>
            <p:nvSpPr>
              <p:cNvPr id="5" name="文字方塊 4">
                <a:extLst>
                  <a:ext uri="{FF2B5EF4-FFF2-40B4-BE49-F238E27FC236}">
                    <a16:creationId xmlns:a16="http://schemas.microsoft.com/office/drawing/2014/main" id="{A8790B2F-D9C8-E498-F0AC-5202EDFB7CAE}"/>
                  </a:ext>
                </a:extLst>
              </p:cNvPr>
              <p:cNvSpPr txBox="1"/>
              <p:nvPr/>
            </p:nvSpPr>
            <p:spPr>
              <a:xfrm>
                <a:off x="7007844" y="4443973"/>
                <a:ext cx="2475358" cy="276999"/>
              </a:xfrm>
              <a:prstGeom prst="rect">
                <a:avLst/>
              </a:prstGeom>
              <a:noFill/>
            </p:spPr>
            <p:txBody>
              <a:bodyPr wrap="none" rtlCol="0">
                <a:spAutoFit/>
              </a:bodyPr>
              <a:lstStyle/>
              <a:p>
                <a:pPr defTabSz="800904">
                  <a:spcAft>
                    <a:spcPts val="611"/>
                  </a:spcAft>
                </a:pPr>
                <a:r>
                  <a:rPr kumimoji="1" lang="en-US" altLang="zh-TW" sz="1051" kern="1200">
                    <a:solidFill>
                      <a:schemeClr val="tx1"/>
                    </a:solidFill>
                    <a:latin typeface="+mn-lt"/>
                    <a:ea typeface="+mn-ea"/>
                    <a:cs typeface="+mn-cs"/>
                  </a:rPr>
                  <a:t>Clustering based course recommender</a:t>
                </a:r>
                <a:endParaRPr kumimoji="1" lang="zh-TW" altLang="en-US" sz="1200"/>
              </a:p>
            </p:txBody>
          </p:sp>
        </p:grpSp>
        <p:grpSp>
          <p:nvGrpSpPr>
            <p:cNvPr id="9" name="群組 8">
              <a:extLst>
                <a:ext uri="{FF2B5EF4-FFF2-40B4-BE49-F238E27FC236}">
                  <a16:creationId xmlns:a16="http://schemas.microsoft.com/office/drawing/2014/main" id="{B817EE0A-306E-A6CC-9726-C84427AB62E8}"/>
                </a:ext>
              </a:extLst>
            </p:cNvPr>
            <p:cNvGrpSpPr/>
            <p:nvPr/>
          </p:nvGrpSpPr>
          <p:grpSpPr>
            <a:xfrm>
              <a:off x="5242582" y="2284529"/>
              <a:ext cx="1625332" cy="2268649"/>
              <a:chOff x="5052908" y="4744621"/>
              <a:chExt cx="1625332" cy="2268649"/>
            </a:xfrm>
          </p:grpSpPr>
          <p:pic>
            <p:nvPicPr>
              <p:cNvPr id="7" name="圖片 6" descr="一張含有 文字 的圖片&#10;&#10;自動產生的描述">
                <a:extLst>
                  <a:ext uri="{FF2B5EF4-FFF2-40B4-BE49-F238E27FC236}">
                    <a16:creationId xmlns:a16="http://schemas.microsoft.com/office/drawing/2014/main" id="{090C93A6-076D-DCF9-92D9-3F261E9FB8B8}"/>
                  </a:ext>
                </a:extLst>
              </p:cNvPr>
              <p:cNvPicPr>
                <a:picLocks noChangeAspect="1"/>
              </p:cNvPicPr>
              <p:nvPr/>
            </p:nvPicPr>
            <p:blipFill>
              <a:blip r:embed="rId7"/>
              <a:stretch>
                <a:fillRect/>
              </a:stretch>
            </p:blipFill>
            <p:spPr>
              <a:xfrm>
                <a:off x="5052908" y="5206286"/>
                <a:ext cx="1625332" cy="1806984"/>
              </a:xfrm>
              <a:prstGeom prst="rect">
                <a:avLst/>
              </a:prstGeom>
              <a:ln w="19050">
                <a:solidFill>
                  <a:schemeClr val="accent1"/>
                </a:solidFill>
              </a:ln>
            </p:spPr>
          </p:pic>
          <p:sp>
            <p:nvSpPr>
              <p:cNvPr id="8" name="文字方塊 7">
                <a:extLst>
                  <a:ext uri="{FF2B5EF4-FFF2-40B4-BE49-F238E27FC236}">
                    <a16:creationId xmlns:a16="http://schemas.microsoft.com/office/drawing/2014/main" id="{0FA21EC6-F276-7318-571C-751D49363104}"/>
                  </a:ext>
                </a:extLst>
              </p:cNvPr>
              <p:cNvSpPr txBox="1"/>
              <p:nvPr/>
            </p:nvSpPr>
            <p:spPr>
              <a:xfrm>
                <a:off x="5076460" y="4744621"/>
                <a:ext cx="1601780" cy="461665"/>
              </a:xfrm>
              <a:prstGeom prst="rect">
                <a:avLst/>
              </a:prstGeom>
              <a:noFill/>
            </p:spPr>
            <p:txBody>
              <a:bodyPr wrap="square" rtlCol="0">
                <a:spAutoFit/>
              </a:bodyPr>
              <a:lstStyle/>
              <a:p>
                <a:pPr defTabSz="800904">
                  <a:spcAft>
                    <a:spcPts val="611"/>
                  </a:spcAft>
                </a:pPr>
                <a:r>
                  <a:rPr kumimoji="1" lang="en-US" altLang="zh-TW" sz="1051" kern="1200">
                    <a:solidFill>
                      <a:schemeClr val="tx1"/>
                    </a:solidFill>
                    <a:latin typeface="+mn-lt"/>
                    <a:ea typeface="+mn-ea"/>
                    <a:cs typeface="+mn-cs"/>
                  </a:rPr>
                  <a:t>Course-similarity based course recommender</a:t>
                </a:r>
                <a:endParaRPr kumimoji="1" lang="zh-TW" altLang="en-US" sz="1200"/>
              </a:p>
            </p:txBody>
          </p:sp>
        </p:grpSp>
        <p:grpSp>
          <p:nvGrpSpPr>
            <p:cNvPr id="12" name="群組 11">
              <a:extLst>
                <a:ext uri="{FF2B5EF4-FFF2-40B4-BE49-F238E27FC236}">
                  <a16:creationId xmlns:a16="http://schemas.microsoft.com/office/drawing/2014/main" id="{2B15717F-B58D-BAB7-A576-B7F8B451ED97}"/>
                </a:ext>
              </a:extLst>
            </p:cNvPr>
            <p:cNvGrpSpPr/>
            <p:nvPr/>
          </p:nvGrpSpPr>
          <p:grpSpPr>
            <a:xfrm>
              <a:off x="7056667" y="2345420"/>
              <a:ext cx="1648870" cy="2167160"/>
              <a:chOff x="3283149" y="4652287"/>
              <a:chExt cx="1648870" cy="2167160"/>
            </a:xfrm>
          </p:grpSpPr>
          <p:pic>
            <p:nvPicPr>
              <p:cNvPr id="10" name="圖片 9" descr="一張含有 文字 的圖片&#10;&#10;自動產生的描述">
                <a:extLst>
                  <a:ext uri="{FF2B5EF4-FFF2-40B4-BE49-F238E27FC236}">
                    <a16:creationId xmlns:a16="http://schemas.microsoft.com/office/drawing/2014/main" id="{DCBD0106-B0D2-378B-1920-DB349C756528}"/>
                  </a:ext>
                </a:extLst>
              </p:cNvPr>
              <p:cNvPicPr>
                <a:picLocks noChangeAspect="1"/>
              </p:cNvPicPr>
              <p:nvPr/>
            </p:nvPicPr>
            <p:blipFill>
              <a:blip r:embed="rId8"/>
              <a:stretch>
                <a:fillRect/>
              </a:stretch>
            </p:blipFill>
            <p:spPr>
              <a:xfrm>
                <a:off x="3283149" y="5113952"/>
                <a:ext cx="1504429" cy="1705495"/>
              </a:xfrm>
              <a:prstGeom prst="rect">
                <a:avLst/>
              </a:prstGeom>
              <a:ln w="19050">
                <a:solidFill>
                  <a:schemeClr val="accent1"/>
                </a:solidFill>
              </a:ln>
            </p:spPr>
          </p:pic>
          <p:sp>
            <p:nvSpPr>
              <p:cNvPr id="11" name="文字方塊 10">
                <a:extLst>
                  <a:ext uri="{FF2B5EF4-FFF2-40B4-BE49-F238E27FC236}">
                    <a16:creationId xmlns:a16="http://schemas.microsoft.com/office/drawing/2014/main" id="{E4B5BB03-CB42-9007-FC7F-B3F7EB158A89}"/>
                  </a:ext>
                </a:extLst>
              </p:cNvPr>
              <p:cNvSpPr txBox="1"/>
              <p:nvPr/>
            </p:nvSpPr>
            <p:spPr>
              <a:xfrm>
                <a:off x="3330239" y="4652287"/>
                <a:ext cx="1601780" cy="461665"/>
              </a:xfrm>
              <a:prstGeom prst="rect">
                <a:avLst/>
              </a:prstGeom>
              <a:noFill/>
            </p:spPr>
            <p:txBody>
              <a:bodyPr wrap="square" rtlCol="0">
                <a:spAutoFit/>
              </a:bodyPr>
              <a:lstStyle/>
              <a:p>
                <a:pPr defTabSz="800904">
                  <a:spcAft>
                    <a:spcPts val="611"/>
                  </a:spcAft>
                </a:pPr>
                <a:r>
                  <a:rPr kumimoji="1" lang="en-US" altLang="zh-TW" sz="1051" kern="1200">
                    <a:solidFill>
                      <a:schemeClr val="tx1"/>
                    </a:solidFill>
                    <a:latin typeface="+mn-lt"/>
                    <a:ea typeface="+mn-ea"/>
                    <a:cs typeface="+mn-cs"/>
                  </a:rPr>
                  <a:t>User-profile based course recommender</a:t>
                </a:r>
                <a:endParaRPr kumimoji="1" lang="zh-TW" altLang="en-US" sz="1200"/>
              </a:p>
            </p:txBody>
          </p:sp>
        </p:grpSp>
      </p:grpSp>
    </p:spTree>
    <p:extLst>
      <p:ext uri="{BB962C8B-B14F-4D97-AF65-F5344CB8AC3E}">
        <p14:creationId xmlns:p14="http://schemas.microsoft.com/office/powerpoint/2010/main" val="1203495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A31D1-79B7-4754-CD35-92A08B2E2C07}"/>
              </a:ext>
            </a:extLst>
          </p:cNvPr>
          <p:cNvSpPr>
            <a:spLocks noGrp="1"/>
          </p:cNvSpPr>
          <p:nvPr>
            <p:ph type="title"/>
          </p:nvPr>
        </p:nvSpPr>
        <p:spPr/>
        <p:txBody>
          <a:bodyPr>
            <a:normAutofit/>
          </a:bodyPr>
          <a:lstStyle/>
          <a:p>
            <a:pPr>
              <a:lnSpc>
                <a:spcPct val="90000"/>
              </a:lnSpc>
            </a:pPr>
            <a:r>
              <a:rPr kumimoji="1" lang="en-US" altLang="zh-TW" sz="4100" dirty="0"/>
              <a:t>Collaborative-filtering recommender system </a:t>
            </a:r>
            <a:endParaRPr kumimoji="1" lang="zh-TW" altLang="en-US" sz="4100" dirty="0"/>
          </a:p>
        </p:txBody>
      </p:sp>
      <p:sp>
        <p:nvSpPr>
          <p:cNvPr id="3" name="內容版面配置區 2">
            <a:extLst>
              <a:ext uri="{FF2B5EF4-FFF2-40B4-BE49-F238E27FC236}">
                <a16:creationId xmlns:a16="http://schemas.microsoft.com/office/drawing/2014/main" id="{D694F029-2053-359C-CC5F-046EEE1ABD20}"/>
              </a:ext>
            </a:extLst>
          </p:cNvPr>
          <p:cNvSpPr>
            <a:spLocks noGrp="1"/>
          </p:cNvSpPr>
          <p:nvPr>
            <p:ph idx="1"/>
          </p:nvPr>
        </p:nvSpPr>
        <p:spPr>
          <a:xfrm>
            <a:off x="1161802" y="2556932"/>
            <a:ext cx="10119756" cy="3318936"/>
          </a:xfrm>
        </p:spPr>
        <p:txBody>
          <a:bodyPr>
            <a:noAutofit/>
          </a:bodyPr>
          <a:lstStyle/>
          <a:p>
            <a:pPr>
              <a:lnSpc>
                <a:spcPct val="90000"/>
              </a:lnSpc>
            </a:pPr>
            <a:r>
              <a:rPr lang="en-US" altLang="zh-TW" sz="1400" dirty="0"/>
              <a:t>Various types of collaborative filtering-based recommender systems were built using different types of algorithms in this analysis as below:</a:t>
            </a:r>
          </a:p>
          <a:p>
            <a:pPr lvl="1">
              <a:lnSpc>
                <a:spcPct val="90000"/>
              </a:lnSpc>
            </a:pPr>
            <a:r>
              <a:rPr lang="en-US" altLang="zh-TW" sz="1400" dirty="0"/>
              <a:t>KNN (K Nearest Neighbor)</a:t>
            </a:r>
          </a:p>
          <a:p>
            <a:pPr lvl="1">
              <a:lnSpc>
                <a:spcPct val="90000"/>
              </a:lnSpc>
            </a:pPr>
            <a:r>
              <a:rPr lang="en-US" altLang="zh-TW" sz="1400" dirty="0"/>
              <a:t>NMF (</a:t>
            </a:r>
            <a:r>
              <a:rPr lang="en" altLang="zh-TW" sz="1400" b="1" dirty="0"/>
              <a:t>Non-negative Matrix Factorization)</a:t>
            </a:r>
            <a:endParaRPr lang="en-US" altLang="zh-TW" sz="1400" dirty="0"/>
          </a:p>
          <a:p>
            <a:pPr lvl="1">
              <a:lnSpc>
                <a:spcPct val="90000"/>
              </a:lnSpc>
            </a:pPr>
            <a:r>
              <a:rPr lang="en-US" altLang="zh-TW" sz="1400" dirty="0"/>
              <a:t>Neural Networks</a:t>
            </a:r>
          </a:p>
          <a:p>
            <a:pPr lvl="1">
              <a:lnSpc>
                <a:spcPct val="90000"/>
              </a:lnSpc>
            </a:pPr>
            <a:r>
              <a:rPr lang="en-US" altLang="zh-TW" sz="1400" dirty="0"/>
              <a:t>Regression with embedding features</a:t>
            </a:r>
          </a:p>
          <a:p>
            <a:pPr lvl="1">
              <a:lnSpc>
                <a:spcPct val="90000"/>
              </a:lnSpc>
            </a:pPr>
            <a:r>
              <a:rPr lang="en-US" altLang="zh-TW" sz="1400" dirty="0"/>
              <a:t>Classification with embedding features</a:t>
            </a:r>
          </a:p>
          <a:p>
            <a:pPr>
              <a:lnSpc>
                <a:spcPct val="90000"/>
              </a:lnSpc>
            </a:pPr>
            <a:r>
              <a:rPr lang="en-US" altLang="zh-TW" sz="1400" dirty="0"/>
              <a:t>Evaluating the performance of the models by RMSE metrics, our findings are as follows:</a:t>
            </a:r>
          </a:p>
          <a:p>
            <a:pPr lvl="1">
              <a:lnSpc>
                <a:spcPct val="90000"/>
              </a:lnSpc>
            </a:pPr>
            <a:r>
              <a:rPr lang="en-US" altLang="zh-TW" sz="1400" dirty="0"/>
              <a:t>Among total 14 models created in this analysis, the classification algorithm SVC works the best on prediction of course rating.</a:t>
            </a:r>
          </a:p>
          <a:p>
            <a:pPr lvl="1">
              <a:lnSpc>
                <a:spcPct val="90000"/>
              </a:lnSpc>
            </a:pPr>
            <a:r>
              <a:rPr lang="en-US" altLang="zh-TW" sz="1400" dirty="0"/>
              <a:t>In general, the classification algorithms works better than the other types of algorithms (i.e. </a:t>
            </a:r>
            <a:r>
              <a:rPr lang="en-US" altLang="zh-TW" sz="1400" dirty="0" err="1"/>
              <a:t>regressiom</a:t>
            </a:r>
            <a:r>
              <a:rPr lang="en-US" altLang="zh-TW" sz="1400" dirty="0"/>
              <a:t>, neural networks, NMF, KNN)</a:t>
            </a:r>
          </a:p>
          <a:p>
            <a:pPr lvl="1">
              <a:lnSpc>
                <a:spcPct val="90000"/>
              </a:lnSpc>
            </a:pPr>
            <a:r>
              <a:rPr lang="en-US" altLang="zh-TW" sz="1400" dirty="0"/>
              <a:t>Among the 5 regression models created in this analysis, after tuning the hyperparameters using </a:t>
            </a:r>
            <a:r>
              <a:rPr lang="en-US" altLang="zh-TW" sz="1400" dirty="0" err="1"/>
              <a:t>GridSearchCV</a:t>
            </a:r>
            <a:r>
              <a:rPr lang="en-US" altLang="zh-TW" sz="1400" dirty="0"/>
              <a:t> method, the algorithm Gradient Boosting Regressor works significantly better than the other regression models in prediction of course rating</a:t>
            </a:r>
            <a:endParaRPr lang="en" altLang="zh-TW" sz="1600" dirty="0"/>
          </a:p>
          <a:p>
            <a:pPr>
              <a:lnSpc>
                <a:spcPct val="90000"/>
              </a:lnSpc>
            </a:pPr>
            <a:endParaRPr kumimoji="1" lang="zh-TW" altLang="en-US" sz="1600" dirty="0"/>
          </a:p>
        </p:txBody>
      </p:sp>
    </p:spTree>
    <p:extLst>
      <p:ext uri="{BB962C8B-B14F-4D97-AF65-F5344CB8AC3E}">
        <p14:creationId xmlns:p14="http://schemas.microsoft.com/office/powerpoint/2010/main" val="40253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713679-A283-933A-D3AB-79296D784AA9}"/>
              </a:ext>
            </a:extLst>
          </p:cNvPr>
          <p:cNvSpPr>
            <a:spLocks noGrp="1"/>
          </p:cNvSpPr>
          <p:nvPr>
            <p:ph type="title"/>
          </p:nvPr>
        </p:nvSpPr>
        <p:spPr/>
        <p:txBody>
          <a:bodyPr/>
          <a:lstStyle/>
          <a:p>
            <a:r>
              <a:rPr kumimoji="1" lang="en-US" altLang="zh-TW"/>
              <a:t>Next Step</a:t>
            </a:r>
            <a:endParaRPr kumimoji="1" lang="zh-TW" altLang="en-US" dirty="0"/>
          </a:p>
        </p:txBody>
      </p:sp>
      <p:graphicFrame>
        <p:nvGraphicFramePr>
          <p:cNvPr id="5" name="內容版面配置區 2">
            <a:extLst>
              <a:ext uri="{FF2B5EF4-FFF2-40B4-BE49-F238E27FC236}">
                <a16:creationId xmlns:a16="http://schemas.microsoft.com/office/drawing/2014/main" id="{3911E7C7-1497-C871-E361-60A75807B1FC}"/>
              </a:ext>
            </a:extLst>
          </p:cNvPr>
          <p:cNvGraphicFramePr>
            <a:graphicFrameLocks noGrp="1"/>
          </p:cNvGraphicFramePr>
          <p:nvPr>
            <p:ph idx="1"/>
            <p:extLst>
              <p:ext uri="{D42A27DB-BD31-4B8C-83A1-F6EECF244321}">
                <p14:modId xmlns:p14="http://schemas.microsoft.com/office/powerpoint/2010/main" val="4179212545"/>
              </p:ext>
            </p:extLst>
          </p:nvPr>
        </p:nvGraphicFramePr>
        <p:xfrm>
          <a:off x="1295401" y="2556932"/>
          <a:ext cx="9601196" cy="3318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880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4" name="Picture 10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 name="Rectangle 10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6" name="Picture 10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7" name="Picture 10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9" name="Straight Connector 10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4" name="Picture 113">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5" name="Rectangle 114">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6" name="Picture 115">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7" name="Picture 116">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idx="4294967295"/>
          </p:nvPr>
        </p:nvSpPr>
        <p:spPr>
          <a:xfrm>
            <a:off x="1102619" y="3760257"/>
            <a:ext cx="9989677" cy="1418630"/>
          </a:xfrm>
          <a:prstGeom prst="rect">
            <a:avLst/>
          </a:prstGeom>
        </p:spPr>
        <p:txBody>
          <a:bodyPr vert="horz" lIns="91440" tIns="45720" rIns="91440" bIns="45720" rtlCol="0" anchor="b">
            <a:normAutofit/>
          </a:bodyPr>
          <a:lstStyle/>
          <a:p>
            <a:r>
              <a:rPr lang="en-US" sz="5400" dirty="0">
                <a:solidFill>
                  <a:srgbClr val="262626"/>
                </a:solidFill>
              </a:rPr>
              <a:t>Exploratory Data Analysis</a:t>
            </a:r>
          </a:p>
        </p:txBody>
      </p:sp>
      <p:sp>
        <p:nvSpPr>
          <p:cNvPr id="119" name="Rectangle 118">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693C86CF-B31B-4549-BA68-C5C2DB4748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7530" y="1410208"/>
            <a:ext cx="1777492" cy="1777492"/>
          </a:xfrm>
          <a:prstGeom prst="rect">
            <a:avLst/>
          </a:prstGeom>
        </p:spPr>
      </p:pic>
      <p:cxnSp>
        <p:nvCxnSpPr>
          <p:cNvPr id="121" name="Straight Connector 120">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83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Asset 1</a:t>
            </a:r>
          </a:p>
          <a:p>
            <a:pPr>
              <a:lnSpc>
                <a:spcPct val="100000"/>
              </a:lnSpc>
              <a:spcBef>
                <a:spcPts val="1400"/>
              </a:spcBef>
            </a:pPr>
            <a:r>
              <a:rPr lang="en-US" sz="2000" dirty="0">
                <a:solidFill>
                  <a:schemeClr val="accent3">
                    <a:lumMod val="25000"/>
                  </a:schemeClr>
                </a:solidFill>
                <a:latin typeface="Abadi" panose="020B0604020104020204" pitchFamily="34" charset="0"/>
              </a:rPr>
              <a:t>Asset 2</a:t>
            </a:r>
          </a:p>
          <a:p>
            <a:pPr>
              <a:lnSpc>
                <a:spcPct val="100000"/>
              </a:lnSpc>
              <a:spcBef>
                <a:spcPts val="1400"/>
              </a:spcBef>
            </a:pPr>
            <a:r>
              <a:rPr lang="en-US" sz="2000" dirty="0">
                <a:solidFill>
                  <a:schemeClr val="accent3">
                    <a:lumMod val="25000"/>
                  </a:schemeClr>
                </a:solidFill>
                <a:latin typeface="Abadi" panose="020B0604020104020204" pitchFamily="34" charset="0"/>
              </a:rPr>
              <a:t>Asset 3</a:t>
            </a:r>
          </a:p>
          <a:p>
            <a:pPr>
              <a:lnSpc>
                <a:spcPct val="100000"/>
              </a:lnSpc>
              <a:spcBef>
                <a:spcPts val="1400"/>
              </a:spcBef>
            </a:pPr>
            <a:r>
              <a:rPr lang="en-US" sz="2000" dirty="0">
                <a:solidFill>
                  <a:schemeClr val="accent3">
                    <a:lumMod val="25000"/>
                  </a:schemeClr>
                </a:solidFill>
                <a:latin typeface="Abadi" panose="020B0604020104020204" pitchFamily="34" charset="0"/>
              </a:rPr>
              <a:t>Asset 4</a:t>
            </a:r>
          </a:p>
          <a:p>
            <a:pPr>
              <a:lnSpc>
                <a:spcPct val="100000"/>
              </a:lnSpc>
              <a:spcBef>
                <a:spcPts val="1400"/>
              </a:spcBef>
            </a:pPr>
            <a:r>
              <a:rPr lang="en-US" sz="20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TextBox 7">
            <a:extLst>
              <a:ext uri="{FF2B5EF4-FFF2-40B4-BE49-F238E27FC236}">
                <a16:creationId xmlns:a16="http://schemas.microsoft.com/office/drawing/2014/main" id="{7D7A6CAE-F688-4369-AC35-E744AC60CBAB}"/>
              </a:ext>
            </a:extLst>
          </p:cNvPr>
          <p:cNvSpPr txBox="1"/>
          <p:nvPr/>
        </p:nvSpPr>
        <p:spPr>
          <a:xfrm>
            <a:off x="6096000" y="1397675"/>
            <a:ext cx="5770880" cy="2215991"/>
          </a:xfrm>
          <a:prstGeom prst="rect">
            <a:avLst/>
          </a:prstGeom>
          <a:solidFill>
            <a:schemeClr val="bg1">
              <a:lumMod val="85000"/>
            </a:schemeClr>
          </a:solidFill>
        </p:spPr>
        <p:txBody>
          <a:bodyPr wrap="square" rtlCol="0">
            <a:spAutoFit/>
          </a:bodyPr>
          <a:lstStyle/>
          <a:p>
            <a:r>
              <a:rPr lang="en-US" sz="2000" dirty="0"/>
              <a:t>Instructions for learner: </a:t>
            </a:r>
          </a:p>
          <a:p>
            <a:endParaRPr lang="en-US" sz="2000" dirty="0"/>
          </a:p>
          <a:p>
            <a:pPr marL="285750" indent="-285750">
              <a:buFontTx/>
              <a:buChar char="-"/>
            </a:pPr>
            <a:r>
              <a:rPr lang="en-US" sz="2000" dirty="0"/>
              <a:t>Include any relevant assets like a GitHub repo, key Python code snippets, charts, notebook outputs, or deployed </a:t>
            </a:r>
            <a:r>
              <a:rPr lang="en-US" sz="2000" dirty="0" err="1"/>
              <a:t>Streamlit</a:t>
            </a:r>
            <a:r>
              <a:rPr lang="en-US" sz="2000" dirty="0"/>
              <a:t> app URLs that you may have created during this project</a:t>
            </a:r>
          </a:p>
          <a:p>
            <a:endParaRPr lang="en-US" dirty="0"/>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6" name="Group 12">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7" name="Straight Connector 18">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8" name="Rectangle 20">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22">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1295402" y="982132"/>
            <a:ext cx="3660056" cy="1325373"/>
          </a:xfrm>
          <a:prstGeom prst="rect">
            <a:avLst/>
          </a:prstGeom>
        </p:spPr>
        <p:txBody>
          <a:bodyPr vert="horz" lIns="91440" tIns="45720" rIns="91440" bIns="45720" rtlCol="0" anchor="b">
            <a:normAutofit/>
          </a:bodyPr>
          <a:lstStyle/>
          <a:p>
            <a:r>
              <a:rPr lang="en-US" altLang="zh-TW" sz="2800">
                <a:solidFill>
                  <a:srgbClr val="262626"/>
                </a:solidFill>
              </a:rPr>
              <a:t>Course counts per genre</a:t>
            </a:r>
            <a:endParaRPr lang="en-US" sz="2800" dirty="0">
              <a:solidFill>
                <a:srgbClr val="262626"/>
              </a:solidFill>
            </a:endParaRPr>
          </a:p>
        </p:txBody>
      </p:sp>
      <p:cxnSp>
        <p:nvCxnSpPr>
          <p:cNvPr id="41" name="Straight Connector 28">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內容版面配置區 7">
            <a:extLst>
              <a:ext uri="{FF2B5EF4-FFF2-40B4-BE49-F238E27FC236}">
                <a16:creationId xmlns:a16="http://schemas.microsoft.com/office/drawing/2014/main" id="{9B579E7E-3E80-C239-71F6-0359F9C9C85F}"/>
              </a:ext>
            </a:extLst>
          </p:cNvPr>
          <p:cNvSpPr>
            <a:spLocks noGrp="1"/>
          </p:cNvSpPr>
          <p:nvPr>
            <p:ph sz="half" idx="1"/>
          </p:nvPr>
        </p:nvSpPr>
        <p:spPr>
          <a:xfrm>
            <a:off x="1295401" y="2493774"/>
            <a:ext cx="3660057" cy="3382094"/>
          </a:xfrm>
        </p:spPr>
        <p:txBody>
          <a:bodyPr vert="horz" lIns="91440" tIns="45720" rIns="91440" bIns="45720" rtlCol="0" anchor="t">
            <a:normAutofit/>
          </a:bodyPr>
          <a:lstStyle/>
          <a:p>
            <a:pPr lvl="0"/>
            <a:r>
              <a:rPr lang="en-US" altLang="zh-TW" sz="1600" dirty="0">
                <a:solidFill>
                  <a:srgbClr val="262626"/>
                </a:solidFill>
              </a:rPr>
              <a:t>This chart shows all courses genre and the course count of each genre. </a:t>
            </a:r>
          </a:p>
          <a:p>
            <a:pPr lvl="0"/>
            <a:endParaRPr lang="en-US" altLang="zh-TW" sz="1600" dirty="0">
              <a:solidFill>
                <a:srgbClr val="262626"/>
              </a:solidFill>
            </a:endParaRPr>
          </a:p>
          <a:p>
            <a:pPr lvl="0"/>
            <a:r>
              <a:rPr lang="en-US" altLang="zh-TW" sz="1600" dirty="0">
                <a:solidFill>
                  <a:srgbClr val="262626"/>
                </a:solidFill>
              </a:rPr>
              <a:t>It is sorted by course count so that audience can easily find the most popular course genre </a:t>
            </a:r>
          </a:p>
          <a:p>
            <a:pPr marL="0" indent="0"/>
            <a:endParaRPr lang="en-US" altLang="zh-TW" sz="1600" dirty="0">
              <a:solidFill>
                <a:srgbClr val="262626"/>
              </a:solidFill>
            </a:endParaRPr>
          </a:p>
        </p:txBody>
      </p:sp>
      <p:pic>
        <p:nvPicPr>
          <p:cNvPr id="5" name="內容版面配置區 4" descr="一張含有 圖表 的圖片&#10;&#10;自動產生的描述">
            <a:extLst>
              <a:ext uri="{FF2B5EF4-FFF2-40B4-BE49-F238E27FC236}">
                <a16:creationId xmlns:a16="http://schemas.microsoft.com/office/drawing/2014/main" id="{126B6AC5-E314-C4D4-5C7E-B460A6F1A7F7}"/>
              </a:ext>
            </a:extLst>
          </p:cNvPr>
          <p:cNvPicPr>
            <a:picLocks noGrp="1" noChangeAspect="1"/>
          </p:cNvPicPr>
          <p:nvPr>
            <p:ph sz="half" idx="2"/>
          </p:nvPr>
        </p:nvPicPr>
        <p:blipFill rotWithShape="1">
          <a:blip r:embed="rId6"/>
          <a:srcRect r="2879" b="2"/>
          <a:stretch/>
        </p:blipFill>
        <p:spPr>
          <a:xfrm>
            <a:off x="5418668" y="1556529"/>
            <a:ext cx="5469466" cy="3744939"/>
          </a:xfrm>
          <a:prstGeom prst="rect">
            <a:avLst/>
          </a:prstGeom>
          <a:ln w="57150" cmpd="thickThin">
            <a:solidFill>
              <a:srgbClr val="7F7F7F"/>
            </a:solidFill>
            <a:miter lim="800000"/>
          </a:ln>
        </p:spPr>
      </p:pic>
    </p:spTree>
    <p:extLst>
      <p:ext uri="{BB962C8B-B14F-4D97-AF65-F5344CB8AC3E}">
        <p14:creationId xmlns:p14="http://schemas.microsoft.com/office/powerpoint/2010/main" val="2765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5" name="Picture 7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6" name="Rectangle 7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8" name="Picture 7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80" name="Straight Connector 7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82" name="Rectangle 81">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5" name="Picture 84">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6" name="Rectangle 85">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7" name="Picture 86">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8" name="Picture 87">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400"/>
              <a:t>Course enrollment distribution</a:t>
            </a:r>
          </a:p>
        </p:txBody>
      </p:sp>
      <p:cxnSp>
        <p:nvCxnSpPr>
          <p:cNvPr id="90" name="Straight Connector 89">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accent1"/>
              </a:buClr>
              <a:buSzPct val="115000"/>
              <a:buFont typeface="Arial"/>
              <a:buChar char="•"/>
            </a:pPr>
            <a:r>
              <a:rPr lang="en-US" altLang="zh-TW" sz="1600" dirty="0">
                <a:solidFill>
                  <a:schemeClr val="tx1">
                    <a:lumMod val="85000"/>
                    <a:lumOff val="15000"/>
                  </a:schemeClr>
                </a:solidFill>
              </a:rPr>
              <a:t>This histogram chart shows the enrollment distributions, e.g., how many users rated just 1 item or how many rated 10 items, etc.</a:t>
            </a:r>
            <a:endParaRPr lang="en-US" sz="1600" dirty="0">
              <a:solidFill>
                <a:schemeClr val="tx1">
                  <a:lumMod val="85000"/>
                  <a:lumOff val="15000"/>
                </a:schemeClr>
              </a:solidFill>
            </a:endParaRPr>
          </a:p>
          <a:p>
            <a:pPr defTabSz="457200">
              <a:spcBef>
                <a:spcPct val="20000"/>
              </a:spcBef>
              <a:spcAft>
                <a:spcPts val="600"/>
              </a:spcAft>
              <a:buClr>
                <a:schemeClr val="accent1"/>
              </a:buClr>
              <a:buSzPct val="115000"/>
              <a:buFont typeface="Arial"/>
              <a:buChar char="•"/>
            </a:pPr>
            <a:endParaRPr lang="en-US" sz="1600" dirty="0">
              <a:solidFill>
                <a:schemeClr val="tx1">
                  <a:lumMod val="85000"/>
                  <a:lumOff val="15000"/>
                </a:schemeClr>
              </a:solidFill>
            </a:endParaRPr>
          </a:p>
        </p:txBody>
      </p:sp>
      <p:pic>
        <p:nvPicPr>
          <p:cNvPr id="2" name="圖片 1" descr="一張含有 圖表 的圖片&#10;&#10;自動產生的描述">
            <a:extLst>
              <a:ext uri="{FF2B5EF4-FFF2-40B4-BE49-F238E27FC236}">
                <a16:creationId xmlns:a16="http://schemas.microsoft.com/office/drawing/2014/main" id="{37D23A2C-7B25-9900-1379-2B10E31C6034}"/>
              </a:ext>
            </a:extLst>
          </p:cNvPr>
          <p:cNvPicPr>
            <a:picLocks noChangeAspect="1"/>
          </p:cNvPicPr>
          <p:nvPr/>
        </p:nvPicPr>
        <p:blipFill rotWithShape="1">
          <a:blip r:embed="rId5"/>
          <a:srcRect l="10315" r="6141"/>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9457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2" name="Picture 5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3" name="Rectangle 5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4" name="Picture 5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5" name="Picture 5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57" name="Straight Connector 5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9" name="Rectangle 58">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2" name="Picture 61">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3" name="Rectangle 62">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4" name="Picture 63">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5" name="Picture 64">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800">
                <a:solidFill>
                  <a:srgbClr val="262626"/>
                </a:solidFill>
              </a:rPr>
              <a:t>20 most popular courses</a:t>
            </a:r>
          </a:p>
        </p:txBody>
      </p:sp>
      <p:cxnSp>
        <p:nvCxnSpPr>
          <p:cNvPr id="67" name="Straight Connector 66">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ctr" defTabSz="457200">
              <a:spcBef>
                <a:spcPct val="20000"/>
              </a:spcBef>
              <a:spcAft>
                <a:spcPts val="600"/>
              </a:spcAft>
              <a:buClr>
                <a:schemeClr val="accent1"/>
              </a:buClr>
              <a:buSzPct val="115000"/>
              <a:buFont typeface="Arial"/>
              <a:buChar char="•"/>
            </a:pPr>
            <a:r>
              <a:rPr lang="en-US" altLang="zh-TW" sz="1600" dirty="0">
                <a:solidFill>
                  <a:srgbClr val="262626"/>
                </a:solidFill>
              </a:rPr>
              <a:t>The list shows most popular 20 courses, i.e., items with the most rating counts.</a:t>
            </a:r>
            <a:endParaRPr lang="en-US" sz="1600" dirty="0">
              <a:solidFill>
                <a:srgbClr val="262626"/>
              </a:solidFill>
            </a:endParaRPr>
          </a:p>
          <a:p>
            <a:pPr marL="0" algn="ctr" defTabSz="457200">
              <a:spcBef>
                <a:spcPct val="20000"/>
              </a:spcBef>
              <a:spcAft>
                <a:spcPts val="600"/>
              </a:spcAft>
              <a:buClr>
                <a:schemeClr val="accent1"/>
              </a:buClr>
              <a:buSzPct val="115000"/>
              <a:buFont typeface="Arial"/>
              <a:buChar char="•"/>
            </a:pPr>
            <a:endParaRPr lang="en-US" sz="1600" dirty="0">
              <a:solidFill>
                <a:srgbClr val="262626"/>
              </a:solidFill>
            </a:endParaRPr>
          </a:p>
          <a:p>
            <a:pPr marL="0" algn="ctr" defTabSz="457200">
              <a:spcBef>
                <a:spcPct val="20000"/>
              </a:spcBef>
              <a:spcAft>
                <a:spcPts val="600"/>
              </a:spcAft>
              <a:buClr>
                <a:schemeClr val="accent1"/>
              </a:buClr>
              <a:buSzPct val="115000"/>
              <a:buFont typeface="Arial"/>
              <a:buChar char="•"/>
            </a:pPr>
            <a:endParaRPr lang="en-US" sz="1600" dirty="0">
              <a:solidFill>
                <a:srgbClr val="262626"/>
              </a:solidFill>
            </a:endParaRPr>
          </a:p>
        </p:txBody>
      </p:sp>
      <p:pic>
        <p:nvPicPr>
          <p:cNvPr id="2" name="圖片 1" descr="一張含有 資料表 的圖片&#10;&#10;自動產生的描述">
            <a:extLst>
              <a:ext uri="{FF2B5EF4-FFF2-40B4-BE49-F238E27FC236}">
                <a16:creationId xmlns:a16="http://schemas.microsoft.com/office/drawing/2014/main" id="{AF3BE686-448E-BE63-2C69-E0C4C4D5A965}"/>
              </a:ext>
            </a:extLst>
          </p:cNvPr>
          <p:cNvPicPr>
            <a:picLocks noChangeAspect="1"/>
          </p:cNvPicPr>
          <p:nvPr/>
        </p:nvPicPr>
        <p:blipFill>
          <a:blip r:embed="rId6"/>
          <a:stretch>
            <a:fillRect/>
          </a:stretch>
        </p:blipFill>
        <p:spPr>
          <a:xfrm>
            <a:off x="7400990" y="982131"/>
            <a:ext cx="1504822"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28187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1" name="Picture 3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2" name="Rectangle 3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3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6" name="Straight Connector 3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8" name="Rectangle 37">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3" name="Picture 42">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E26EB370-3F0F-1B41-BFE3-77AFB99A4166}"/>
              </a:ext>
            </a:extLst>
          </p:cNvPr>
          <p:cNvSpPr>
            <a:spLocks noGrp="1"/>
          </p:cNvSpPr>
          <p:nvPr>
            <p:ph type="title" idx="4294967295"/>
          </p:nvPr>
        </p:nvSpPr>
        <p:spPr>
          <a:xfrm>
            <a:off x="1295402" y="982132"/>
            <a:ext cx="3660056" cy="1325373"/>
          </a:xfrm>
          <a:prstGeom prst="rect">
            <a:avLst/>
          </a:prstGeom>
        </p:spPr>
        <p:txBody>
          <a:bodyPr vert="horz" lIns="91440" tIns="45720" rIns="91440" bIns="45720" rtlCol="0" anchor="b">
            <a:normAutofit/>
          </a:bodyPr>
          <a:lstStyle/>
          <a:p>
            <a:r>
              <a:rPr lang="en-US" sz="2800" dirty="0">
                <a:solidFill>
                  <a:srgbClr val="262626"/>
                </a:solidFill>
              </a:rPr>
              <a:t>Word cloud of course titles</a:t>
            </a:r>
          </a:p>
        </p:txBody>
      </p:sp>
      <p:cxnSp>
        <p:nvCxnSpPr>
          <p:cNvPr id="46" name="Straight Connector 45">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1295401" y="2493774"/>
            <a:ext cx="3660057" cy="33820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defTabSz="457200">
              <a:spcBef>
                <a:spcPct val="20000"/>
              </a:spcBef>
              <a:spcAft>
                <a:spcPts val="600"/>
              </a:spcAft>
              <a:buClr>
                <a:schemeClr val="accent1"/>
              </a:buClr>
              <a:buSzPct val="115000"/>
              <a:buFont typeface="Arial"/>
              <a:buChar char="•"/>
            </a:pPr>
            <a:endParaRPr lang="en-US" sz="1500" dirty="0">
              <a:solidFill>
                <a:srgbClr val="262626"/>
              </a:solidFill>
            </a:endParaRPr>
          </a:p>
          <a:p>
            <a:pPr defTabSz="457200">
              <a:spcBef>
                <a:spcPct val="20000"/>
              </a:spcBef>
              <a:spcAft>
                <a:spcPts val="600"/>
              </a:spcAft>
              <a:buClr>
                <a:schemeClr val="accent1"/>
              </a:buClr>
              <a:buSzPct val="115000"/>
              <a:buFont typeface="Arial"/>
              <a:buChar char="•"/>
            </a:pPr>
            <a:r>
              <a:rPr lang="en-US" sz="1500" dirty="0">
                <a:solidFill>
                  <a:srgbClr val="262626"/>
                </a:solidFill>
              </a:rPr>
              <a:t>The word count are generated from the course titles</a:t>
            </a:r>
          </a:p>
          <a:p>
            <a:pPr defTabSz="457200">
              <a:spcBef>
                <a:spcPct val="20000"/>
              </a:spcBef>
              <a:spcAft>
                <a:spcPts val="600"/>
              </a:spcAft>
              <a:buClr>
                <a:schemeClr val="accent1"/>
              </a:buClr>
              <a:buSzPct val="115000"/>
              <a:buFont typeface="Arial"/>
              <a:buChar char="•"/>
            </a:pPr>
            <a:endParaRPr lang="en-US" altLang="zh-TW" sz="1500" dirty="0">
              <a:solidFill>
                <a:srgbClr val="262626"/>
              </a:solidFill>
            </a:endParaRPr>
          </a:p>
          <a:p>
            <a:pPr defTabSz="457200">
              <a:spcBef>
                <a:spcPct val="20000"/>
              </a:spcBef>
              <a:spcAft>
                <a:spcPts val="600"/>
              </a:spcAft>
              <a:buClr>
                <a:schemeClr val="accent1"/>
              </a:buClr>
              <a:buSzPct val="115000"/>
              <a:buFont typeface="Arial"/>
              <a:buChar char="•"/>
            </a:pPr>
            <a:r>
              <a:rPr lang="en-US" altLang="zh-TW" sz="1500" dirty="0">
                <a:solidFill>
                  <a:srgbClr val="262626"/>
                </a:solidFill>
              </a:rPr>
              <a:t>From the </a:t>
            </a:r>
            <a:r>
              <a:rPr lang="en-US" altLang="zh-TW" sz="1500" dirty="0" err="1">
                <a:solidFill>
                  <a:srgbClr val="262626"/>
                </a:solidFill>
              </a:rPr>
              <a:t>wordcloud</a:t>
            </a:r>
            <a:r>
              <a:rPr lang="en-US" altLang="zh-TW" sz="1500" dirty="0">
                <a:solidFill>
                  <a:srgbClr val="262626"/>
                </a:solidFill>
              </a:rPr>
              <a:t>, we can see many popular IT related keywords such as python, data science, machine learning, big data, ai, </a:t>
            </a:r>
            <a:r>
              <a:rPr lang="en-US" altLang="zh-TW" sz="1500" dirty="0" err="1">
                <a:solidFill>
                  <a:srgbClr val="262626"/>
                </a:solidFill>
              </a:rPr>
              <a:t>tensorflow</a:t>
            </a:r>
            <a:r>
              <a:rPr lang="en-US" altLang="zh-TW" sz="1500" dirty="0">
                <a:solidFill>
                  <a:srgbClr val="262626"/>
                </a:solidFill>
              </a:rPr>
              <a:t>, container, cloud, etc. </a:t>
            </a:r>
          </a:p>
          <a:p>
            <a:pPr defTabSz="457200">
              <a:spcBef>
                <a:spcPct val="20000"/>
              </a:spcBef>
              <a:spcAft>
                <a:spcPts val="600"/>
              </a:spcAft>
              <a:buClr>
                <a:schemeClr val="accent1"/>
              </a:buClr>
              <a:buSzPct val="115000"/>
              <a:buFont typeface="Arial"/>
              <a:buChar char="•"/>
            </a:pPr>
            <a:endParaRPr lang="en-US" altLang="zh-TW" sz="1500" dirty="0">
              <a:solidFill>
                <a:srgbClr val="262626"/>
              </a:solidFill>
            </a:endParaRPr>
          </a:p>
          <a:p>
            <a:pPr defTabSz="457200">
              <a:spcBef>
                <a:spcPct val="20000"/>
              </a:spcBef>
              <a:spcAft>
                <a:spcPts val="600"/>
              </a:spcAft>
              <a:buClr>
                <a:schemeClr val="accent1"/>
              </a:buClr>
              <a:buSzPct val="115000"/>
              <a:buFont typeface="Arial"/>
              <a:buChar char="•"/>
            </a:pPr>
            <a:r>
              <a:rPr lang="en-US" altLang="zh-TW" sz="1500" dirty="0">
                <a:solidFill>
                  <a:srgbClr val="262626"/>
                </a:solidFill>
              </a:rPr>
              <a:t>By looking at these keywords, we should have a general understanding that the courses in the dataset are focused on demanding IT skills.</a:t>
            </a:r>
            <a:endParaRPr lang="en-US" sz="1500" dirty="0">
              <a:solidFill>
                <a:srgbClr val="262626"/>
              </a:solidFill>
            </a:endParaRPr>
          </a:p>
        </p:txBody>
      </p:sp>
      <p:pic>
        <p:nvPicPr>
          <p:cNvPr id="2" name="圖片 1">
            <a:extLst>
              <a:ext uri="{FF2B5EF4-FFF2-40B4-BE49-F238E27FC236}">
                <a16:creationId xmlns:a16="http://schemas.microsoft.com/office/drawing/2014/main" id="{61371EFA-A37D-3129-95E8-2D40B59B6720}"/>
              </a:ext>
            </a:extLst>
          </p:cNvPr>
          <p:cNvPicPr>
            <a:picLocks noChangeAspect="1"/>
          </p:cNvPicPr>
          <p:nvPr/>
        </p:nvPicPr>
        <p:blipFill rotWithShape="1">
          <a:blip r:embed="rId6"/>
          <a:srcRect l="19868" r="21281" b="-2"/>
          <a:stretch/>
        </p:blipFill>
        <p:spPr>
          <a:xfrm>
            <a:off x="5418668" y="1024191"/>
            <a:ext cx="5469466" cy="4809614"/>
          </a:xfrm>
          <a:prstGeom prst="rect">
            <a:avLst/>
          </a:prstGeom>
          <a:ln w="57150" cmpd="thickThin">
            <a:solidFill>
              <a:srgbClr val="7F7F7F"/>
            </a:solidFill>
            <a:miter lim="800000"/>
          </a:ln>
        </p:spPr>
      </p:pic>
    </p:spTree>
    <p:extLst>
      <p:ext uri="{BB962C8B-B14F-4D97-AF65-F5344CB8AC3E}">
        <p14:creationId xmlns:p14="http://schemas.microsoft.com/office/powerpoint/2010/main" val="12689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4" name="Picture 10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5" name="Rectangle 10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6" name="Picture 10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7" name="Picture 10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9" name="Straight Connector 10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79BB855E-E401-41F6-8925-C43722CDD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61AB028E-5F68-413C-BBF0-EE603FDA6E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4" name="Picture 113">
              <a:extLst>
                <a:ext uri="{FF2B5EF4-FFF2-40B4-BE49-F238E27FC236}">
                  <a16:creationId xmlns:a16="http://schemas.microsoft.com/office/drawing/2014/main" id="{5368E36D-BDC9-4F55-91DC-B0E56FB747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5" name="Rectangle 114">
              <a:extLst>
                <a:ext uri="{FF2B5EF4-FFF2-40B4-BE49-F238E27FC236}">
                  <a16:creationId xmlns:a16="http://schemas.microsoft.com/office/drawing/2014/main" id="{EF1EBEBA-1392-47C5-AD8B-6BFEE9D10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6" name="Picture 115">
              <a:extLst>
                <a:ext uri="{FF2B5EF4-FFF2-40B4-BE49-F238E27FC236}">
                  <a16:creationId xmlns:a16="http://schemas.microsoft.com/office/drawing/2014/main" id="{0D6C4AA0-1E91-47AC-AC54-384D60DE5AE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7" name="Picture 116">
              <a:extLst>
                <a:ext uri="{FF2B5EF4-FFF2-40B4-BE49-F238E27FC236}">
                  <a16:creationId xmlns:a16="http://schemas.microsoft.com/office/drawing/2014/main" id="{4C843592-ED42-47B6-B2F3-28E0917EB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itle 3">
            <a:extLst>
              <a:ext uri="{FF2B5EF4-FFF2-40B4-BE49-F238E27FC236}">
                <a16:creationId xmlns:a16="http://schemas.microsoft.com/office/drawing/2014/main" id="{19FF7BC5-E183-2F4D-BC8D-2C69A220292B}"/>
              </a:ext>
            </a:extLst>
          </p:cNvPr>
          <p:cNvSpPr>
            <a:spLocks noGrp="1"/>
          </p:cNvSpPr>
          <p:nvPr>
            <p:ph type="title" idx="4294967295"/>
          </p:nvPr>
        </p:nvSpPr>
        <p:spPr>
          <a:xfrm>
            <a:off x="1102619" y="3760257"/>
            <a:ext cx="9989677" cy="1418630"/>
          </a:xfrm>
          <a:prstGeom prst="rect">
            <a:avLst/>
          </a:prstGeom>
        </p:spPr>
        <p:txBody>
          <a:bodyPr vert="horz" lIns="91440" tIns="45720" rIns="91440" bIns="45720" rtlCol="0" anchor="b">
            <a:noAutofit/>
          </a:bodyPr>
          <a:lstStyle/>
          <a:p>
            <a:r>
              <a:rPr lang="en-US" altLang="zh-TW" dirty="0">
                <a:latin typeface="Garamond" panose="02020404030301010803" pitchFamily="18" charset="0"/>
              </a:rPr>
              <a:t>Content-based Recommender System using Unsupervised Learning</a:t>
            </a:r>
            <a:endParaRPr lang="en-US" dirty="0">
              <a:solidFill>
                <a:srgbClr val="262626"/>
              </a:solidFill>
            </a:endParaRPr>
          </a:p>
        </p:txBody>
      </p:sp>
      <p:sp>
        <p:nvSpPr>
          <p:cNvPr id="119" name="Rectangle 118">
            <a:extLst>
              <a:ext uri="{FF2B5EF4-FFF2-40B4-BE49-F238E27FC236}">
                <a16:creationId xmlns:a16="http://schemas.microsoft.com/office/drawing/2014/main" id="{AE4DC31D-3252-4CE4-94B0-32BB37A18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72202" y="1092200"/>
            <a:ext cx="7240536" cy="2417572"/>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AF9ABF50-2998-468E-A550-85A1DD0DDC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62441"/>
            <a:ext cx="9144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 name="Group 5">
            <a:extLst>
              <a:ext uri="{FF2B5EF4-FFF2-40B4-BE49-F238E27FC236}">
                <a16:creationId xmlns:a16="http://schemas.microsoft.com/office/drawing/2014/main" id="{528C2C48-354A-178D-DAA2-7CDA1CE8D0BF}"/>
              </a:ext>
            </a:extLst>
          </p:cNvPr>
          <p:cNvGrpSpPr/>
          <p:nvPr/>
        </p:nvGrpSpPr>
        <p:grpSpPr>
          <a:xfrm>
            <a:off x="5076985" y="1137721"/>
            <a:ext cx="2321342" cy="2455605"/>
            <a:chOff x="6518030" y="1903899"/>
            <a:chExt cx="1777449" cy="1936444"/>
          </a:xfrm>
        </p:grpSpPr>
        <p:grpSp>
          <p:nvGrpSpPr>
            <p:cNvPr id="3" name="Group 10">
              <a:extLst>
                <a:ext uri="{FF2B5EF4-FFF2-40B4-BE49-F238E27FC236}">
                  <a16:creationId xmlns:a16="http://schemas.microsoft.com/office/drawing/2014/main" id="{BA0B5C0C-F0E2-3EDB-92F7-38AEDEF631CC}"/>
                </a:ext>
              </a:extLst>
            </p:cNvPr>
            <p:cNvGrpSpPr/>
            <p:nvPr/>
          </p:nvGrpSpPr>
          <p:grpSpPr>
            <a:xfrm>
              <a:off x="6580009" y="2268106"/>
              <a:ext cx="1530912" cy="1268847"/>
              <a:chOff x="6371670" y="1861616"/>
              <a:chExt cx="1530912" cy="1268847"/>
            </a:xfrm>
          </p:grpSpPr>
          <p:grpSp>
            <p:nvGrpSpPr>
              <p:cNvPr id="7" name="Group 11">
                <a:extLst>
                  <a:ext uri="{FF2B5EF4-FFF2-40B4-BE49-F238E27FC236}">
                    <a16:creationId xmlns:a16="http://schemas.microsoft.com/office/drawing/2014/main" id="{37D0430C-F11F-A817-F4A3-F767A60630CB}"/>
                  </a:ext>
                </a:extLst>
              </p:cNvPr>
              <p:cNvGrpSpPr/>
              <p:nvPr/>
            </p:nvGrpSpPr>
            <p:grpSpPr>
              <a:xfrm>
                <a:off x="6371670" y="2318149"/>
                <a:ext cx="812314" cy="812314"/>
                <a:chOff x="1306239" y="1551525"/>
                <a:chExt cx="2116181" cy="2116182"/>
              </a:xfrm>
              <a:noFill/>
            </p:grpSpPr>
            <p:sp>
              <p:nvSpPr>
                <p:cNvPr id="20" name="Oval 24">
                  <a:extLst>
                    <a:ext uri="{FF2B5EF4-FFF2-40B4-BE49-F238E27FC236}">
                      <a16:creationId xmlns:a16="http://schemas.microsoft.com/office/drawing/2014/main" id="{3BCB3254-DFE9-4340-3281-6AF4C4D0ACE0}"/>
                    </a:ext>
                  </a:extLst>
                </p:cNvPr>
                <p:cNvSpPr/>
                <p:nvPr/>
              </p:nvSpPr>
              <p:spPr>
                <a:xfrm>
                  <a:off x="1306239" y="1551525"/>
                  <a:ext cx="2116181"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5">
                  <a:extLst>
                    <a:ext uri="{FF2B5EF4-FFF2-40B4-BE49-F238E27FC236}">
                      <a16:creationId xmlns:a16="http://schemas.microsoft.com/office/drawing/2014/main" id="{016D3C6D-DF4F-CD5A-A934-41E522876DDF}"/>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6">
                  <a:extLst>
                    <a:ext uri="{FF2B5EF4-FFF2-40B4-BE49-F238E27FC236}">
                      <a16:creationId xmlns:a16="http://schemas.microsoft.com/office/drawing/2014/main" id="{C778E703-60E1-2FCC-96FD-A7F16FC7944A}"/>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7">
                  <a:extLst>
                    <a:ext uri="{FF2B5EF4-FFF2-40B4-BE49-F238E27FC236}">
                      <a16:creationId xmlns:a16="http://schemas.microsoft.com/office/drawing/2014/main" id="{14FF5C0D-4D18-1B0C-B4AF-D5A47FDE6F77}"/>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8">
                  <a:extLst>
                    <a:ext uri="{FF2B5EF4-FFF2-40B4-BE49-F238E27FC236}">
                      <a16:creationId xmlns:a16="http://schemas.microsoft.com/office/drawing/2014/main" id="{32C36052-182D-0D51-CE79-983A86D8037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9">
                  <a:extLst>
                    <a:ext uri="{FF2B5EF4-FFF2-40B4-BE49-F238E27FC236}">
                      <a16:creationId xmlns:a16="http://schemas.microsoft.com/office/drawing/2014/main" id="{99CE13BF-12C4-0E66-46A2-BB239B59C1B1}"/>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30">
                  <a:extLst>
                    <a:ext uri="{FF2B5EF4-FFF2-40B4-BE49-F238E27FC236}">
                      <a16:creationId xmlns:a16="http://schemas.microsoft.com/office/drawing/2014/main" id="{B71E1785-C5BF-B22C-69AC-5802DA382556}"/>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1">
                  <a:extLst>
                    <a:ext uri="{FF2B5EF4-FFF2-40B4-BE49-F238E27FC236}">
                      <a16:creationId xmlns:a16="http://schemas.microsoft.com/office/drawing/2014/main" id="{C7EAFCB4-7ECE-6C7B-C7E8-611FE1BC6B56}"/>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32">
                  <a:extLst>
                    <a:ext uri="{FF2B5EF4-FFF2-40B4-BE49-F238E27FC236}">
                      <a16:creationId xmlns:a16="http://schemas.microsoft.com/office/drawing/2014/main" id="{1A0908F3-7EE1-4C18-B411-B82247DFBDD6}"/>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3">
                  <a:extLst>
                    <a:ext uri="{FF2B5EF4-FFF2-40B4-BE49-F238E27FC236}">
                      <a16:creationId xmlns:a16="http://schemas.microsoft.com/office/drawing/2014/main" id="{0C369B3A-6F5E-0CC9-5F5F-6F687FF2743C}"/>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34">
                  <a:extLst>
                    <a:ext uri="{FF2B5EF4-FFF2-40B4-BE49-F238E27FC236}">
                      <a16:creationId xmlns:a16="http://schemas.microsoft.com/office/drawing/2014/main" id="{ADFBD1DB-B20A-7A05-B965-CAD443B74EB8}"/>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12">
                <a:extLst>
                  <a:ext uri="{FF2B5EF4-FFF2-40B4-BE49-F238E27FC236}">
                    <a16:creationId xmlns:a16="http://schemas.microsoft.com/office/drawing/2014/main" id="{B87DA741-84ED-4774-2FEC-412C49A4E7E0}"/>
                  </a:ext>
                </a:extLst>
              </p:cNvPr>
              <p:cNvGrpSpPr/>
              <p:nvPr/>
            </p:nvGrpSpPr>
            <p:grpSpPr>
              <a:xfrm>
                <a:off x="7090268" y="1861616"/>
                <a:ext cx="812314" cy="812314"/>
                <a:chOff x="1306241" y="1551525"/>
                <a:chExt cx="2116182" cy="2116182"/>
              </a:xfrm>
              <a:noFill/>
            </p:grpSpPr>
            <p:sp>
              <p:nvSpPr>
                <p:cNvPr id="9" name="Oval 13">
                  <a:extLst>
                    <a:ext uri="{FF2B5EF4-FFF2-40B4-BE49-F238E27FC236}">
                      <a16:creationId xmlns:a16="http://schemas.microsoft.com/office/drawing/2014/main" id="{D93FB43B-6634-2250-35EB-843DA81816A8}"/>
                    </a:ext>
                  </a:extLst>
                </p:cNvPr>
                <p:cNvSpPr/>
                <p:nvPr/>
              </p:nvSpPr>
              <p:spPr>
                <a:xfrm>
                  <a:off x="1306241" y="1551525"/>
                  <a:ext cx="2116182"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14">
                  <a:extLst>
                    <a:ext uri="{FF2B5EF4-FFF2-40B4-BE49-F238E27FC236}">
                      <a16:creationId xmlns:a16="http://schemas.microsoft.com/office/drawing/2014/main" id="{E44C53A1-D8ED-3C4B-F95D-571439104591}"/>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5">
                  <a:extLst>
                    <a:ext uri="{FF2B5EF4-FFF2-40B4-BE49-F238E27FC236}">
                      <a16:creationId xmlns:a16="http://schemas.microsoft.com/office/drawing/2014/main" id="{05C94E86-533F-7EFA-F56D-C34AD2FB5032}"/>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6">
                  <a:extLst>
                    <a:ext uri="{FF2B5EF4-FFF2-40B4-BE49-F238E27FC236}">
                      <a16:creationId xmlns:a16="http://schemas.microsoft.com/office/drawing/2014/main" id="{33BC5EA6-69BA-826A-C1DD-9F30DF5D2374}"/>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7">
                  <a:extLst>
                    <a:ext uri="{FF2B5EF4-FFF2-40B4-BE49-F238E27FC236}">
                      <a16:creationId xmlns:a16="http://schemas.microsoft.com/office/drawing/2014/main" id="{03C33946-0EE4-4E94-BE26-16EB3F09B10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8">
                  <a:extLst>
                    <a:ext uri="{FF2B5EF4-FFF2-40B4-BE49-F238E27FC236}">
                      <a16:creationId xmlns:a16="http://schemas.microsoft.com/office/drawing/2014/main" id="{64B121C0-9A9E-7176-B7AF-7B784F9391F4}"/>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9">
                  <a:extLst>
                    <a:ext uri="{FF2B5EF4-FFF2-40B4-BE49-F238E27FC236}">
                      <a16:creationId xmlns:a16="http://schemas.microsoft.com/office/drawing/2014/main" id="{FDF97BC5-B0C7-5F06-B05D-5B8BF827E9CC}"/>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20">
                  <a:extLst>
                    <a:ext uri="{FF2B5EF4-FFF2-40B4-BE49-F238E27FC236}">
                      <a16:creationId xmlns:a16="http://schemas.microsoft.com/office/drawing/2014/main" id="{1DBBB6A6-7F56-CBAA-5419-0B9FEEBE04EA}"/>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765B5D9D-AFDB-8396-07A1-B3A11A4CA7E5}"/>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273FE577-257F-11D5-478B-CA92DDFC699D}"/>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23">
                  <a:extLst>
                    <a:ext uri="{FF2B5EF4-FFF2-40B4-BE49-F238E27FC236}">
                      <a16:creationId xmlns:a16="http://schemas.microsoft.com/office/drawing/2014/main" id="{2AC49284-5AE6-548C-AB5E-2AA50F58C2E1}"/>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TextBox 7">
              <a:extLst>
                <a:ext uri="{FF2B5EF4-FFF2-40B4-BE49-F238E27FC236}">
                  <a16:creationId xmlns:a16="http://schemas.microsoft.com/office/drawing/2014/main" id="{9E37CC66-5E93-F62E-AC8E-779D737A63DF}"/>
                </a:ext>
              </a:extLst>
            </p:cNvPr>
            <p:cNvSpPr txBox="1"/>
            <p:nvPr/>
          </p:nvSpPr>
          <p:spPr>
            <a:xfrm>
              <a:off x="6518030" y="3471011"/>
              <a:ext cx="1072730" cy="369332"/>
            </a:xfrm>
            <a:prstGeom prst="rect">
              <a:avLst/>
            </a:prstGeom>
            <a:noFill/>
          </p:spPr>
          <p:txBody>
            <a:bodyPr wrap="none" rtlCol="0">
              <a:spAutoFit/>
            </a:bodyPr>
            <a:lstStyle/>
            <a:p>
              <a:r>
                <a:rPr lang="en-US" dirty="0"/>
                <a:t>Cluster1</a:t>
              </a:r>
            </a:p>
          </p:txBody>
        </p:sp>
        <p:sp>
          <p:nvSpPr>
            <p:cNvPr id="6" name="TextBox 8">
              <a:extLst>
                <a:ext uri="{FF2B5EF4-FFF2-40B4-BE49-F238E27FC236}">
                  <a16:creationId xmlns:a16="http://schemas.microsoft.com/office/drawing/2014/main" id="{883C3454-6AEE-DB60-17DD-D4456419665B}"/>
                </a:ext>
              </a:extLst>
            </p:cNvPr>
            <p:cNvSpPr txBox="1"/>
            <p:nvPr/>
          </p:nvSpPr>
          <p:spPr>
            <a:xfrm>
              <a:off x="7222749" y="1903899"/>
              <a:ext cx="1072730" cy="369332"/>
            </a:xfrm>
            <a:prstGeom prst="rect">
              <a:avLst/>
            </a:prstGeom>
            <a:noFill/>
          </p:spPr>
          <p:txBody>
            <a:bodyPr wrap="none" rtlCol="0">
              <a:spAutoFit/>
            </a:bodyPr>
            <a:lstStyle/>
            <a:p>
              <a:r>
                <a:rPr lang="en-US" dirty="0"/>
                <a:t>Cluster2</a:t>
              </a:r>
            </a:p>
          </p:txBody>
        </p:sp>
      </p:grpSp>
    </p:spTree>
    <p:extLst>
      <p:ext uri="{BB962C8B-B14F-4D97-AF65-F5344CB8AC3E}">
        <p14:creationId xmlns:p14="http://schemas.microsoft.com/office/powerpoint/2010/main" val="5045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35856</TotalTime>
  <Words>4014</Words>
  <Application>Microsoft Macintosh PowerPoint</Application>
  <PresentationFormat>寬螢幕</PresentationFormat>
  <Paragraphs>491</Paragraphs>
  <Slides>40</Slides>
  <Notes>39</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40</vt:i4>
      </vt:variant>
    </vt:vector>
  </HeadingPairs>
  <TitlesOfParts>
    <vt:vector size="49" baseType="lpstr">
      <vt:lpstr>Abadi</vt:lpstr>
      <vt:lpstr>Arial</vt:lpstr>
      <vt:lpstr>Calibri</vt:lpstr>
      <vt:lpstr>Calibri Light</vt:lpstr>
      <vt:lpstr>Garamond</vt:lpstr>
      <vt:lpstr>IBM Plex Mono SemiBold</vt:lpstr>
      <vt:lpstr>Wingdings</vt:lpstr>
      <vt:lpstr>Custom Design</vt:lpstr>
      <vt:lpstr>有機</vt:lpstr>
      <vt:lpstr>PowerPoint 簡報</vt:lpstr>
      <vt:lpstr>PowerPoint 簡報</vt:lpstr>
      <vt:lpstr>Introduction and Background</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Overview for Content-based Recommender System</vt:lpstr>
      <vt:lpstr>Content-based recommender system - using user profile and course genres</vt:lpstr>
      <vt:lpstr>PowerPoint 簡報</vt:lpstr>
      <vt:lpstr>Pipeline of content-based recommender system using user profile and course genres </vt:lpstr>
      <vt:lpstr>Evaluation results of user profile-based recommender system</vt:lpstr>
      <vt:lpstr>Content-based recommender system - using course similarity</vt:lpstr>
      <vt:lpstr>PowerPoint 簡報</vt:lpstr>
      <vt:lpstr>Pipeline of content-based recommender system using course similarity </vt:lpstr>
      <vt:lpstr>Heatmap for metrics of course similarity</vt:lpstr>
      <vt:lpstr>Evaluation results of course similarity based recommender system</vt:lpstr>
      <vt:lpstr>Clustering-based recommender system</vt:lpstr>
      <vt:lpstr>PowerPoint 簡報</vt:lpstr>
      <vt:lpstr>Pipeline of clustering-based recommender system </vt:lpstr>
      <vt:lpstr>Find the optimized hyperparameter for Cluster()</vt:lpstr>
      <vt:lpstr>Heatmap for covariance matrix of the user profile feature vectors</vt:lpstr>
      <vt:lpstr>Find the optimized hyperparameter for PCA() </vt:lpstr>
      <vt:lpstr>Evaluation results of clustering-based recommender system</vt:lpstr>
      <vt:lpstr>Collaborative-filtering Recommender System using Supervised Learning</vt:lpstr>
      <vt:lpstr>Overview for collaborative-filtering recommender system </vt:lpstr>
      <vt:lpstr>PowerPoint 簡報</vt:lpstr>
      <vt:lpstr>Pipeline of KNN-based recommender system </vt:lpstr>
      <vt:lpstr>PowerPoint 簡報</vt:lpstr>
      <vt:lpstr>Pipeline of NMF-based recommender system </vt:lpstr>
      <vt:lpstr>PowerPoint 簡報</vt:lpstr>
      <vt:lpstr>Pipeline of Neural Network Embedding based recommender system </vt:lpstr>
      <vt:lpstr>Compare the performance of collaborative-filtering models</vt:lpstr>
      <vt:lpstr>Conclusions</vt:lpstr>
      <vt:lpstr>Content-based recommender using unsupervised algorithms </vt:lpstr>
      <vt:lpstr>Collaborative-filtering recommender system </vt:lpstr>
      <vt:lpstr>Next Step</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Dianne Liu</cp:lastModifiedBy>
  <cp:revision>539</cp:revision>
  <dcterms:created xsi:type="dcterms:W3CDTF">2021-04-29T18:58:34Z</dcterms:created>
  <dcterms:modified xsi:type="dcterms:W3CDTF">2023-05-01T07:48:57Z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